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0"/>
  </p:notesMasterIdLst>
  <p:sldIdLst>
    <p:sldId id="377" r:id="rId2"/>
    <p:sldId id="385" r:id="rId3"/>
    <p:sldId id="297" r:id="rId4"/>
    <p:sldId id="393" r:id="rId5"/>
    <p:sldId id="394" r:id="rId6"/>
    <p:sldId id="395" r:id="rId7"/>
    <p:sldId id="267" r:id="rId8"/>
    <p:sldId id="389" r:id="rId9"/>
    <p:sldId id="390" r:id="rId10"/>
    <p:sldId id="392" r:id="rId11"/>
    <p:sldId id="295" r:id="rId12"/>
    <p:sldId id="268" r:id="rId13"/>
    <p:sldId id="269" r:id="rId14"/>
    <p:sldId id="270" r:id="rId15"/>
    <p:sldId id="271" r:id="rId16"/>
    <p:sldId id="391" r:id="rId17"/>
    <p:sldId id="387" r:id="rId18"/>
    <p:sldId id="29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05"/>
    <p:restoredTop sz="95666"/>
  </p:normalViewPr>
  <p:slideViewPr>
    <p:cSldViewPr>
      <p:cViewPr varScale="1">
        <p:scale>
          <a:sx n="78" d="100"/>
          <a:sy n="78" d="100"/>
        </p:scale>
        <p:origin x="658"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3B141-929A-8044-A390-C95F5FCC0D24}" type="datetimeFigureOut">
              <a:rPr lang="en-US" smtClean="0"/>
              <a:t>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642087-6C09-2B40-8DAB-C98FC0C987C3}" type="slidenum">
              <a:rPr lang="en-US" smtClean="0"/>
              <a:t>‹#›</a:t>
            </a:fld>
            <a:endParaRPr lang="en-US"/>
          </a:p>
        </p:txBody>
      </p:sp>
    </p:spTree>
    <p:extLst>
      <p:ext uri="{BB962C8B-B14F-4D97-AF65-F5344CB8AC3E}">
        <p14:creationId xmlns:p14="http://schemas.microsoft.com/office/powerpoint/2010/main" val="1567380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5:notes"/>
          <p:cNvSpPr>
            <a:spLocks noGrp="1" noRot="1" noChangeAspect="1"/>
          </p:cNvSpPr>
          <p:nvPr>
            <p:ph type="sldImg" idx="2"/>
          </p:nvPr>
        </p:nvSpPr>
        <p:spPr>
          <a:xfrm>
            <a:off x="573088"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5:notes"/>
          <p:cNvSpPr txBox="1">
            <a:spLocks noGrp="1"/>
          </p:cNvSpPr>
          <p:nvPr>
            <p:ph type="body" idx="1"/>
          </p:nvPr>
        </p:nvSpPr>
        <p:spPr>
          <a:xfrm>
            <a:off x="755650" y="5145088"/>
            <a:ext cx="6048375" cy="42100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10" name="Google Shape;410;p5:notes"/>
          <p:cNvSpPr txBox="1">
            <a:spLocks noGrp="1"/>
          </p:cNvSpPr>
          <p:nvPr>
            <p:ph type="sldNum" idx="12"/>
          </p:nvPr>
        </p:nvSpPr>
        <p:spPr>
          <a:xfrm>
            <a:off x="4281488" y="10155238"/>
            <a:ext cx="3276600" cy="53657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9139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1AD948-A95D-47C8-A98A-F601E922AF98}" type="slidenum">
              <a:rPr lang="el-GR"/>
              <a:pPr/>
              <a:t>11</a:t>
            </a:fld>
            <a:endParaRPr lang="el-GR"/>
          </a:p>
        </p:txBody>
      </p:sp>
      <p:sp>
        <p:nvSpPr>
          <p:cNvPr id="440322" name="Rectangle 2"/>
          <p:cNvSpPr>
            <a:spLocks noGrp="1" noRot="1" noChangeAspect="1" noChangeArrowheads="1" noTextEdit="1"/>
          </p:cNvSpPr>
          <p:nvPr>
            <p:ph type="sldImg"/>
          </p:nvPr>
        </p:nvSpPr>
        <p:spPr>
          <a:xfrm>
            <a:off x="685800" y="1143000"/>
            <a:ext cx="5486400" cy="3086100"/>
          </a:xfrm>
          <a:ln/>
        </p:spPr>
      </p:sp>
      <p:sp>
        <p:nvSpPr>
          <p:cNvPr id="440323" name="Rectangle 3"/>
          <p:cNvSpPr>
            <a:spLocks noGrp="1" noChangeArrowheads="1"/>
          </p:cNvSpPr>
          <p:nvPr>
            <p:ph type="body" idx="1"/>
          </p:nvPr>
        </p:nvSpPr>
        <p:spPr/>
        <p:txBody>
          <a:bodyPr/>
          <a:lstStyle/>
          <a:p>
            <a:r>
              <a:rPr lang="en-US"/>
              <a:t>Brain electrical signal is noisy and can be modeled by an additive chain.</a:t>
            </a:r>
          </a:p>
          <a:p>
            <a:r>
              <a:rPr lang="en-US"/>
              <a:t>We first (1) have brain activity produced by the mental tasks specified in the experiment protocol.</a:t>
            </a:r>
          </a:p>
          <a:p>
            <a:r>
              <a:rPr lang="en-US"/>
              <a:t>To this signal, an unknown background brain activity is added (2). By background activity I mean all activity which is not specified in the experiment protocol.</a:t>
            </a:r>
          </a:p>
          <a:p>
            <a:r>
              <a:rPr lang="en-US"/>
              <a:t>Then, the physiologic noise is added. For example (3) eye movements, eye blinks and jaw clenching. Muscle artifacts have less effect on EEG when they are distant from the brain. For example, jaw movements and eye blinks produce a lot of artifacts, while shaking hands does not produce a lot of activity (oops, I would said “a lot of artifacts”).</a:t>
            </a:r>
          </a:p>
          <a:p>
            <a:r>
              <a:rPr lang="en-US"/>
              <a:t>Finally, environmental noise is added. For example (4) the power line noise or bad electrode contact.</a:t>
            </a:r>
            <a:endParaRPr lang="en-GB"/>
          </a:p>
        </p:txBody>
      </p:sp>
    </p:spTree>
    <p:extLst>
      <p:ext uri="{BB962C8B-B14F-4D97-AF65-F5344CB8AC3E}">
        <p14:creationId xmlns:p14="http://schemas.microsoft.com/office/powerpoint/2010/main" val="93126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A2361E-1BDC-4A1C-A853-76CA63A4BACA}" type="datetimeFigureOut">
              <a:rPr lang="en-IN" smtClean="0"/>
              <a:t>10-02-2022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DE2CD-8F1E-4CEB-9A20-8E6066776808}" type="slidenum">
              <a:rPr lang="en-IN" smtClean="0"/>
              <a:t>‹#›</a:t>
            </a:fld>
            <a:endParaRPr lang="en-IN"/>
          </a:p>
        </p:txBody>
      </p:sp>
    </p:spTree>
    <p:extLst>
      <p:ext uri="{BB962C8B-B14F-4D97-AF65-F5344CB8AC3E}">
        <p14:creationId xmlns:p14="http://schemas.microsoft.com/office/powerpoint/2010/main" val="4268361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A2361E-1BDC-4A1C-A853-76CA63A4BACA}" type="datetimeFigureOut">
              <a:rPr lang="en-IN" smtClean="0"/>
              <a:t>10-02-2022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DE2CD-8F1E-4CEB-9A20-8E6066776808}" type="slidenum">
              <a:rPr lang="en-IN" smtClean="0"/>
              <a:t>‹#›</a:t>
            </a:fld>
            <a:endParaRPr lang="en-IN"/>
          </a:p>
        </p:txBody>
      </p:sp>
    </p:spTree>
    <p:extLst>
      <p:ext uri="{BB962C8B-B14F-4D97-AF65-F5344CB8AC3E}">
        <p14:creationId xmlns:p14="http://schemas.microsoft.com/office/powerpoint/2010/main" val="3767509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A2361E-1BDC-4A1C-A853-76CA63A4BACA}" type="datetimeFigureOut">
              <a:rPr lang="en-IN" smtClean="0"/>
              <a:t>10-02-2022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DE2CD-8F1E-4CEB-9A20-8E6066776808}" type="slidenum">
              <a:rPr lang="en-IN" smtClean="0"/>
              <a:t>‹#›</a:t>
            </a:fld>
            <a:endParaRPr lang="en-IN"/>
          </a:p>
        </p:txBody>
      </p:sp>
    </p:spTree>
    <p:extLst>
      <p:ext uri="{BB962C8B-B14F-4D97-AF65-F5344CB8AC3E}">
        <p14:creationId xmlns:p14="http://schemas.microsoft.com/office/powerpoint/2010/main" val="3158360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A2361E-1BDC-4A1C-A853-76CA63A4BACA}" type="datetimeFigureOut">
              <a:rPr lang="en-IN" smtClean="0"/>
              <a:t>10-02-2022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DE2CD-8F1E-4CEB-9A20-8E6066776808}" type="slidenum">
              <a:rPr lang="en-IN" smtClean="0"/>
              <a:t>‹#›</a:t>
            </a:fld>
            <a:endParaRPr lang="en-IN"/>
          </a:p>
        </p:txBody>
      </p:sp>
    </p:spTree>
    <p:extLst>
      <p:ext uri="{BB962C8B-B14F-4D97-AF65-F5344CB8AC3E}">
        <p14:creationId xmlns:p14="http://schemas.microsoft.com/office/powerpoint/2010/main" val="1537451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A2361E-1BDC-4A1C-A853-76CA63A4BACA}" type="datetimeFigureOut">
              <a:rPr lang="en-IN" smtClean="0"/>
              <a:t>10-02-2022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DE2CD-8F1E-4CEB-9A20-8E6066776808}" type="slidenum">
              <a:rPr lang="en-IN" smtClean="0"/>
              <a:t>‹#›</a:t>
            </a:fld>
            <a:endParaRPr lang="en-IN"/>
          </a:p>
        </p:txBody>
      </p:sp>
    </p:spTree>
    <p:extLst>
      <p:ext uri="{BB962C8B-B14F-4D97-AF65-F5344CB8AC3E}">
        <p14:creationId xmlns:p14="http://schemas.microsoft.com/office/powerpoint/2010/main" val="142864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A2361E-1BDC-4A1C-A853-76CA63A4BACA}" type="datetimeFigureOut">
              <a:rPr lang="en-IN" smtClean="0"/>
              <a:t>10-02-2022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FDE2CD-8F1E-4CEB-9A20-8E6066776808}" type="slidenum">
              <a:rPr lang="en-IN" smtClean="0"/>
              <a:t>‹#›</a:t>
            </a:fld>
            <a:endParaRPr lang="en-IN"/>
          </a:p>
        </p:txBody>
      </p:sp>
    </p:spTree>
    <p:extLst>
      <p:ext uri="{BB962C8B-B14F-4D97-AF65-F5344CB8AC3E}">
        <p14:creationId xmlns:p14="http://schemas.microsoft.com/office/powerpoint/2010/main" val="2590609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A2361E-1BDC-4A1C-A853-76CA63A4BACA}" type="datetimeFigureOut">
              <a:rPr lang="en-IN" smtClean="0"/>
              <a:t>10-02-2022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FDE2CD-8F1E-4CEB-9A20-8E6066776808}" type="slidenum">
              <a:rPr lang="en-IN" smtClean="0"/>
              <a:t>‹#›</a:t>
            </a:fld>
            <a:endParaRPr lang="en-IN"/>
          </a:p>
        </p:txBody>
      </p:sp>
    </p:spTree>
    <p:extLst>
      <p:ext uri="{BB962C8B-B14F-4D97-AF65-F5344CB8AC3E}">
        <p14:creationId xmlns:p14="http://schemas.microsoft.com/office/powerpoint/2010/main" val="3650147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A2361E-1BDC-4A1C-A853-76CA63A4BACA}" type="datetimeFigureOut">
              <a:rPr lang="en-IN" smtClean="0"/>
              <a:t>10-02-2022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FDE2CD-8F1E-4CEB-9A20-8E6066776808}" type="slidenum">
              <a:rPr lang="en-IN" smtClean="0"/>
              <a:t>‹#›</a:t>
            </a:fld>
            <a:endParaRPr lang="en-IN"/>
          </a:p>
        </p:txBody>
      </p:sp>
    </p:spTree>
    <p:extLst>
      <p:ext uri="{BB962C8B-B14F-4D97-AF65-F5344CB8AC3E}">
        <p14:creationId xmlns:p14="http://schemas.microsoft.com/office/powerpoint/2010/main" val="1380522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A2361E-1BDC-4A1C-A853-76CA63A4BACA}" type="datetimeFigureOut">
              <a:rPr lang="en-IN" smtClean="0"/>
              <a:t>10-02-2022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4FDE2CD-8F1E-4CEB-9A20-8E6066776808}" type="slidenum">
              <a:rPr lang="en-IN" smtClean="0"/>
              <a:t>‹#›</a:t>
            </a:fld>
            <a:endParaRPr lang="en-IN"/>
          </a:p>
        </p:txBody>
      </p:sp>
    </p:spTree>
    <p:extLst>
      <p:ext uri="{BB962C8B-B14F-4D97-AF65-F5344CB8AC3E}">
        <p14:creationId xmlns:p14="http://schemas.microsoft.com/office/powerpoint/2010/main" val="1561931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3A2361E-1BDC-4A1C-A853-76CA63A4BACA}" type="datetimeFigureOut">
              <a:rPr lang="en-IN" smtClean="0"/>
              <a:t>10-02-2022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FDE2CD-8F1E-4CEB-9A20-8E6066776808}" type="slidenum">
              <a:rPr lang="en-IN" smtClean="0"/>
              <a:t>‹#›</a:t>
            </a:fld>
            <a:endParaRPr lang="en-IN"/>
          </a:p>
        </p:txBody>
      </p:sp>
    </p:spTree>
    <p:extLst>
      <p:ext uri="{BB962C8B-B14F-4D97-AF65-F5344CB8AC3E}">
        <p14:creationId xmlns:p14="http://schemas.microsoft.com/office/powerpoint/2010/main" val="3053429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3A2361E-1BDC-4A1C-A853-76CA63A4BACA}" type="datetimeFigureOut">
              <a:rPr lang="en-IN" smtClean="0"/>
              <a:t>10-02-2022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FDE2CD-8F1E-4CEB-9A20-8E6066776808}" type="slidenum">
              <a:rPr lang="en-IN" smtClean="0"/>
              <a:t>‹#›</a:t>
            </a:fld>
            <a:endParaRPr lang="en-IN"/>
          </a:p>
        </p:txBody>
      </p:sp>
    </p:spTree>
    <p:extLst>
      <p:ext uri="{BB962C8B-B14F-4D97-AF65-F5344CB8AC3E}">
        <p14:creationId xmlns:p14="http://schemas.microsoft.com/office/powerpoint/2010/main" val="1102195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A2361E-1BDC-4A1C-A853-76CA63A4BACA}" type="datetimeFigureOut">
              <a:rPr lang="en-IN" smtClean="0"/>
              <a:t>10-02-2022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FDE2CD-8F1E-4CEB-9A20-8E6066776808}" type="slidenum">
              <a:rPr lang="en-IN" smtClean="0"/>
              <a:t>‹#›</a:t>
            </a:fld>
            <a:endParaRPr lang="en-IN"/>
          </a:p>
        </p:txBody>
      </p:sp>
    </p:spTree>
    <p:extLst>
      <p:ext uri="{BB962C8B-B14F-4D97-AF65-F5344CB8AC3E}">
        <p14:creationId xmlns:p14="http://schemas.microsoft.com/office/powerpoint/2010/main" val="166616251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2.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9576" y="818745"/>
            <a:ext cx="7772400" cy="1109985"/>
          </a:xfrm>
        </p:spPr>
        <p:txBody>
          <a:bodyPr>
            <a:normAutofit/>
          </a:bodyPr>
          <a:lstStyle/>
          <a:p>
            <a:r>
              <a:rPr lang="en-US" dirty="0">
                <a:solidFill>
                  <a:srgbClr val="6C0000"/>
                </a:solidFill>
                <a:latin typeface="Times New Roman" pitchFamily="18" charset="0"/>
                <a:cs typeface="Times New Roman" pitchFamily="18" charset="0"/>
              </a:rPr>
              <a:t>EEG Artifacts</a:t>
            </a:r>
            <a:endParaRPr lang="en-IN" dirty="0">
              <a:solidFill>
                <a:srgbClr val="002060"/>
              </a:solidFill>
              <a:latin typeface="Times New Roman" pitchFamily="18" charset="0"/>
              <a:cs typeface="Times New Roman" pitchFamily="18" charset="0"/>
            </a:endParaRPr>
          </a:p>
        </p:txBody>
      </p:sp>
      <p:sp>
        <p:nvSpPr>
          <p:cNvPr id="3" name="Subtitle 2"/>
          <p:cNvSpPr>
            <a:spLocks noGrp="1"/>
          </p:cNvSpPr>
          <p:nvPr>
            <p:ph type="subTitle" idx="1"/>
          </p:nvPr>
        </p:nvSpPr>
        <p:spPr>
          <a:xfrm>
            <a:off x="2238428" y="4437112"/>
            <a:ext cx="7854696" cy="1752600"/>
          </a:xfrm>
        </p:spPr>
        <p:txBody>
          <a:bodyPr>
            <a:normAutofit lnSpcReduction="10000"/>
          </a:bodyPr>
          <a:lstStyle/>
          <a:p>
            <a:r>
              <a:rPr lang="en-US" b="1" dirty="0"/>
              <a:t> </a:t>
            </a:r>
            <a:r>
              <a:rPr lang="en-US" b="1" u="sng" dirty="0"/>
              <a:t>Course Instructors</a:t>
            </a:r>
          </a:p>
          <a:p>
            <a:r>
              <a:rPr lang="en-US" b="1" dirty="0"/>
              <a:t>Dr. Annushree Bablani</a:t>
            </a:r>
          </a:p>
          <a:p>
            <a:endParaRPr lang="en-US" b="1" dirty="0"/>
          </a:p>
          <a:p>
            <a:r>
              <a:rPr lang="en-US" i="1" dirty="0"/>
              <a:t>Acknowledgments: Dr. Sreeja S R</a:t>
            </a:r>
          </a:p>
        </p:txBody>
      </p:sp>
      <p:sp>
        <p:nvSpPr>
          <p:cNvPr id="6" name="Date Placeholder 5">
            <a:extLst>
              <a:ext uri="{FF2B5EF4-FFF2-40B4-BE49-F238E27FC236}">
                <a16:creationId xmlns:a16="http://schemas.microsoft.com/office/drawing/2014/main" id="{77D2E4A3-DB02-0643-B099-E9052890A3A3}"/>
              </a:ext>
            </a:extLst>
          </p:cNvPr>
          <p:cNvSpPr>
            <a:spLocks noGrp="1"/>
          </p:cNvSpPr>
          <p:nvPr>
            <p:ph type="dt" sz="half" idx="10"/>
          </p:nvPr>
        </p:nvSpPr>
        <p:spPr>
          <a:xfrm>
            <a:off x="176063" y="6219256"/>
            <a:ext cx="27432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alpha val="70000"/>
                  </a:srgbClr>
                </a:solidFill>
                <a:effectLst/>
                <a:uLnTx/>
                <a:uFillTx/>
                <a:latin typeface="Gill Sans MT" panose="020B0502020104020203"/>
                <a:ea typeface="+mn-ea"/>
                <a:cs typeface="+mn-cs"/>
              </a:rPr>
              <a:t>IIITS: BCI</a:t>
            </a:r>
            <a:endParaRPr kumimoji="0" lang="en-IN" sz="1000" b="0" i="0" u="none" strike="noStrike" kern="1200" cap="none" spc="0" normalizeH="0" baseline="0" noProof="0" dirty="0">
              <a:ln>
                <a:noFill/>
              </a:ln>
              <a:solidFill>
                <a:srgbClr val="000000">
                  <a:alpha val="70000"/>
                </a:srgbClr>
              </a:solidFill>
              <a:effectLst/>
              <a:uLnTx/>
              <a:uFillTx/>
              <a:latin typeface="Gill Sans MT" panose="020B0502020104020203"/>
              <a:ea typeface="+mn-ea"/>
              <a:cs typeface="+mn-cs"/>
            </a:endParaRPr>
          </a:p>
        </p:txBody>
      </p:sp>
      <p:sp>
        <p:nvSpPr>
          <p:cNvPr id="7" name="Slide Number Placeholder 6">
            <a:extLst>
              <a:ext uri="{FF2B5EF4-FFF2-40B4-BE49-F238E27FC236}">
                <a16:creationId xmlns:a16="http://schemas.microsoft.com/office/drawing/2014/main" id="{83CD6E09-BDD2-E34C-8BEE-17C007AC829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2D238DB-7230-45D0-89A2-1890D4DEDBDF}" type="slidenum">
              <a:rPr kumimoji="0" lang="en-IN" sz="1100" b="0" i="0" u="none" strike="noStrike" kern="1200" cap="none" spc="0" normalizeH="0" baseline="0" noProof="0">
                <a:ln>
                  <a:noFill/>
                </a:ln>
                <a:solidFill>
                  <a:srgbClr val="FFFFFF"/>
                </a:solidFill>
                <a:effectLst/>
                <a:uLnTx/>
                <a:uFillTx/>
                <a:latin typeface="Gill Sans MT" panose="020B0502020104020203"/>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IN" sz="11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5" name="Picture 1">
            <a:extLst>
              <a:ext uri="{FF2B5EF4-FFF2-40B4-BE49-F238E27FC236}">
                <a16:creationId xmlns:a16="http://schemas.microsoft.com/office/drawing/2014/main" id="{04D23BAF-DB54-C046-9F10-D252415BD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961"/>
            <a:ext cx="1547663" cy="151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4257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B0B4A-BFDA-5948-B8F7-75D8A40678EF}"/>
              </a:ext>
            </a:extLst>
          </p:cNvPr>
          <p:cNvSpPr>
            <a:spLocks noGrp="1"/>
          </p:cNvSpPr>
          <p:nvPr>
            <p:ph type="title"/>
          </p:nvPr>
        </p:nvSpPr>
        <p:spPr>
          <a:xfrm>
            <a:off x="163189" y="186337"/>
            <a:ext cx="10515600" cy="975643"/>
          </a:xfrm>
        </p:spPr>
        <p:txBody>
          <a:bodyPr>
            <a:normAutofit/>
          </a:bodyPr>
          <a:lstStyle/>
          <a:p>
            <a:r>
              <a:rPr lang="en-IN" dirty="0">
                <a:solidFill>
                  <a:srgbClr val="00B0F0"/>
                </a:solidFill>
              </a:rPr>
              <a:t>EEG Artifacts</a:t>
            </a:r>
            <a:endParaRPr lang="en-US" dirty="0">
              <a:solidFill>
                <a:srgbClr val="00B0F0"/>
              </a:solidFill>
            </a:endParaRPr>
          </a:p>
        </p:txBody>
      </p:sp>
      <p:pic>
        <p:nvPicPr>
          <p:cNvPr id="6" name="Picture 5">
            <a:extLst>
              <a:ext uri="{FF2B5EF4-FFF2-40B4-BE49-F238E27FC236}">
                <a16:creationId xmlns:a16="http://schemas.microsoft.com/office/drawing/2014/main" id="{E389549D-17A1-1544-9B5E-AAA2A5006A71}"/>
              </a:ext>
            </a:extLst>
          </p:cNvPr>
          <p:cNvPicPr>
            <a:picLocks noChangeAspect="1"/>
          </p:cNvPicPr>
          <p:nvPr/>
        </p:nvPicPr>
        <p:blipFill>
          <a:blip r:embed="rId2"/>
          <a:stretch>
            <a:fillRect/>
          </a:stretch>
        </p:blipFill>
        <p:spPr>
          <a:xfrm>
            <a:off x="1847528" y="1196752"/>
            <a:ext cx="8802978" cy="5533611"/>
          </a:xfrm>
          <a:prstGeom prst="rect">
            <a:avLst/>
          </a:prstGeom>
        </p:spPr>
      </p:pic>
    </p:spTree>
    <p:extLst>
      <p:ext uri="{BB962C8B-B14F-4D97-AF65-F5344CB8AC3E}">
        <p14:creationId xmlns:p14="http://schemas.microsoft.com/office/powerpoint/2010/main" val="3706799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7" name="AutoShape 7"/>
          <p:cNvSpPr>
            <a:spLocks noChangeAspect="1" noChangeArrowheads="1"/>
          </p:cNvSpPr>
          <p:nvPr/>
        </p:nvSpPr>
        <p:spPr bwMode="auto">
          <a:xfrm>
            <a:off x="4799410" y="3202781"/>
            <a:ext cx="242888" cy="242888"/>
          </a:xfrm>
          <a:prstGeom prst="flowChartOr">
            <a:avLst/>
          </a:prstGeom>
          <a:solidFill>
            <a:srgbClr val="000099"/>
          </a:solidFill>
          <a:ln w="9525">
            <a:solidFill>
              <a:schemeClr val="bg1"/>
            </a:solidFill>
            <a:round/>
            <a:headEnd/>
            <a:tailEnd/>
          </a:ln>
          <a:effectLst/>
        </p:spPr>
        <p:txBody>
          <a:bodyPr wrap="none" anchor="ctr"/>
          <a:lstStyle/>
          <a:p>
            <a:endParaRPr lang="en-IN" sz="1600"/>
          </a:p>
        </p:txBody>
      </p:sp>
      <p:sp>
        <p:nvSpPr>
          <p:cNvPr id="389129" name="AutoShape 9"/>
          <p:cNvSpPr>
            <a:spLocks noChangeAspect="1" noChangeArrowheads="1"/>
          </p:cNvSpPr>
          <p:nvPr/>
        </p:nvSpPr>
        <p:spPr bwMode="auto">
          <a:xfrm>
            <a:off x="6041231" y="3202781"/>
            <a:ext cx="242888" cy="242888"/>
          </a:xfrm>
          <a:prstGeom prst="flowChartOr">
            <a:avLst/>
          </a:prstGeom>
          <a:solidFill>
            <a:srgbClr val="000099"/>
          </a:solidFill>
          <a:ln w="9525">
            <a:solidFill>
              <a:schemeClr val="bg1"/>
            </a:solidFill>
            <a:round/>
            <a:headEnd/>
            <a:tailEnd/>
          </a:ln>
          <a:effectLst/>
        </p:spPr>
        <p:txBody>
          <a:bodyPr wrap="none" anchor="ctr"/>
          <a:lstStyle/>
          <a:p>
            <a:endParaRPr lang="en-IN" sz="1600"/>
          </a:p>
        </p:txBody>
      </p:sp>
      <p:sp>
        <p:nvSpPr>
          <p:cNvPr id="389130" name="AutoShape 10"/>
          <p:cNvSpPr>
            <a:spLocks noChangeAspect="1" noChangeArrowheads="1"/>
          </p:cNvSpPr>
          <p:nvPr/>
        </p:nvSpPr>
        <p:spPr bwMode="auto">
          <a:xfrm>
            <a:off x="7391400" y="3202781"/>
            <a:ext cx="242888" cy="242888"/>
          </a:xfrm>
          <a:prstGeom prst="flowChartOr">
            <a:avLst/>
          </a:prstGeom>
          <a:solidFill>
            <a:srgbClr val="000099"/>
          </a:solidFill>
          <a:ln w="9525">
            <a:solidFill>
              <a:schemeClr val="bg1"/>
            </a:solidFill>
            <a:round/>
            <a:headEnd/>
            <a:tailEnd/>
          </a:ln>
          <a:effectLst/>
        </p:spPr>
        <p:txBody>
          <a:bodyPr wrap="none" anchor="ctr"/>
          <a:lstStyle/>
          <a:p>
            <a:endParaRPr lang="en-IN" sz="1600"/>
          </a:p>
        </p:txBody>
      </p:sp>
      <p:cxnSp>
        <p:nvCxnSpPr>
          <p:cNvPr id="389131" name="AutoShape 11"/>
          <p:cNvCxnSpPr>
            <a:cxnSpLocks noChangeShapeType="1"/>
            <a:stCxn id="389127" idx="6"/>
            <a:endCxn id="389129" idx="2"/>
          </p:cNvCxnSpPr>
          <p:nvPr/>
        </p:nvCxnSpPr>
        <p:spPr bwMode="auto">
          <a:xfrm>
            <a:off x="5042297" y="3324225"/>
            <a:ext cx="998934"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132" name="AutoShape 12"/>
          <p:cNvCxnSpPr>
            <a:cxnSpLocks noChangeShapeType="1"/>
            <a:stCxn id="389129" idx="6"/>
            <a:endCxn id="389130" idx="2"/>
          </p:cNvCxnSpPr>
          <p:nvPr/>
        </p:nvCxnSpPr>
        <p:spPr bwMode="auto">
          <a:xfrm>
            <a:off x="6284121" y="3324225"/>
            <a:ext cx="1107281"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135" name="Rectangle 15"/>
          <p:cNvSpPr>
            <a:spLocks noChangeArrowheads="1"/>
          </p:cNvSpPr>
          <p:nvPr/>
        </p:nvSpPr>
        <p:spPr bwMode="auto">
          <a:xfrm>
            <a:off x="4799411" y="2770585"/>
            <a:ext cx="161925" cy="270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1600"/>
          </a:p>
        </p:txBody>
      </p:sp>
      <p:sp>
        <p:nvSpPr>
          <p:cNvPr id="389136" name="Text Box 16"/>
          <p:cNvSpPr txBox="1">
            <a:spLocks noChangeArrowheads="1"/>
          </p:cNvSpPr>
          <p:nvPr/>
        </p:nvSpPr>
        <p:spPr bwMode="auto">
          <a:xfrm>
            <a:off x="4184550" y="2511031"/>
            <a:ext cx="146546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sz="1600"/>
              <a:t>Background</a:t>
            </a:r>
          </a:p>
          <a:p>
            <a:pPr algn="ctr"/>
            <a:r>
              <a:rPr lang="en-GB" sz="1600"/>
              <a:t>brain activity</a:t>
            </a:r>
          </a:p>
        </p:txBody>
      </p:sp>
      <p:cxnSp>
        <p:nvCxnSpPr>
          <p:cNvPr id="389137" name="AutoShape 17"/>
          <p:cNvCxnSpPr>
            <a:cxnSpLocks noChangeShapeType="1"/>
            <a:stCxn id="389136" idx="2"/>
            <a:endCxn id="389127" idx="0"/>
          </p:cNvCxnSpPr>
          <p:nvPr/>
        </p:nvCxnSpPr>
        <p:spPr bwMode="auto">
          <a:xfrm>
            <a:off x="4917284" y="3095805"/>
            <a:ext cx="3571" cy="10697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138" name="Text Box 18"/>
          <p:cNvSpPr txBox="1">
            <a:spLocks noChangeArrowheads="1"/>
          </p:cNvSpPr>
          <p:nvPr/>
        </p:nvSpPr>
        <p:spPr bwMode="auto">
          <a:xfrm>
            <a:off x="5531393" y="2511031"/>
            <a:ext cx="12506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sz="1600" dirty="0"/>
              <a:t>Physiologic</a:t>
            </a:r>
          </a:p>
          <a:p>
            <a:pPr algn="ctr"/>
            <a:r>
              <a:rPr lang="en-GB" sz="1600" dirty="0"/>
              <a:t>Noise</a:t>
            </a:r>
          </a:p>
        </p:txBody>
      </p:sp>
      <p:cxnSp>
        <p:nvCxnSpPr>
          <p:cNvPr id="389139" name="AutoShape 19"/>
          <p:cNvCxnSpPr>
            <a:cxnSpLocks noChangeShapeType="1"/>
            <a:stCxn id="389138" idx="2"/>
            <a:endCxn id="389129" idx="0"/>
          </p:cNvCxnSpPr>
          <p:nvPr/>
        </p:nvCxnSpPr>
        <p:spPr bwMode="auto">
          <a:xfrm>
            <a:off x="6156725" y="3095805"/>
            <a:ext cx="5951" cy="10697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140" name="Text Box 20"/>
          <p:cNvSpPr txBox="1">
            <a:spLocks noChangeArrowheads="1"/>
          </p:cNvSpPr>
          <p:nvPr/>
        </p:nvSpPr>
        <p:spPr bwMode="auto">
          <a:xfrm>
            <a:off x="6690072" y="2511031"/>
            <a:ext cx="16193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sz="1600" dirty="0"/>
              <a:t>Environmental</a:t>
            </a:r>
          </a:p>
          <a:p>
            <a:pPr algn="ctr"/>
            <a:r>
              <a:rPr lang="en-GB" sz="1600" dirty="0"/>
              <a:t>noise</a:t>
            </a:r>
          </a:p>
        </p:txBody>
      </p:sp>
      <p:cxnSp>
        <p:nvCxnSpPr>
          <p:cNvPr id="389141" name="AutoShape 21"/>
          <p:cNvCxnSpPr>
            <a:cxnSpLocks noChangeShapeType="1"/>
            <a:stCxn id="389140" idx="2"/>
            <a:endCxn id="389130" idx="0"/>
          </p:cNvCxnSpPr>
          <p:nvPr/>
        </p:nvCxnSpPr>
        <p:spPr bwMode="auto">
          <a:xfrm>
            <a:off x="7499750" y="3095805"/>
            <a:ext cx="13095" cy="10697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142" name="Text Box 22"/>
          <p:cNvSpPr txBox="1">
            <a:spLocks noChangeArrowheads="1"/>
          </p:cNvSpPr>
          <p:nvPr/>
        </p:nvSpPr>
        <p:spPr bwMode="auto">
          <a:xfrm>
            <a:off x="8711571" y="3040858"/>
            <a:ext cx="112723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sz="1600" dirty="0"/>
              <a:t>Measured</a:t>
            </a:r>
          </a:p>
          <a:p>
            <a:pPr algn="ctr"/>
            <a:r>
              <a:rPr lang="en-GB" sz="1600" dirty="0"/>
              <a:t>signal</a:t>
            </a:r>
          </a:p>
        </p:txBody>
      </p:sp>
      <p:sp>
        <p:nvSpPr>
          <p:cNvPr id="389144" name="Text Box 24"/>
          <p:cNvSpPr txBox="1">
            <a:spLocks noChangeArrowheads="1"/>
          </p:cNvSpPr>
          <p:nvPr/>
        </p:nvSpPr>
        <p:spPr bwMode="auto">
          <a:xfrm>
            <a:off x="2471023" y="3149293"/>
            <a:ext cx="178286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GB" sz="1600" dirty="0"/>
              <a:t>Data Acquisition</a:t>
            </a:r>
          </a:p>
        </p:txBody>
      </p:sp>
      <p:cxnSp>
        <p:nvCxnSpPr>
          <p:cNvPr id="389145" name="AutoShape 25"/>
          <p:cNvCxnSpPr>
            <a:cxnSpLocks noChangeShapeType="1"/>
            <a:stCxn id="389144" idx="3"/>
            <a:endCxn id="389127" idx="2"/>
          </p:cNvCxnSpPr>
          <p:nvPr/>
        </p:nvCxnSpPr>
        <p:spPr bwMode="auto">
          <a:xfrm>
            <a:off x="4253884" y="3318571"/>
            <a:ext cx="545527" cy="565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149" name="AutoShape 29"/>
          <p:cNvSpPr>
            <a:spLocks noChangeArrowheads="1"/>
          </p:cNvSpPr>
          <p:nvPr/>
        </p:nvSpPr>
        <p:spPr bwMode="auto">
          <a:xfrm>
            <a:off x="7937679" y="1679241"/>
            <a:ext cx="2098318" cy="621507"/>
          </a:xfrm>
          <a:prstGeom prst="wedgeRoundRectCallout">
            <a:avLst>
              <a:gd name="adj1" fmla="val -48250"/>
              <a:gd name="adj2" fmla="val 91046"/>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Tx/>
              <a:buChar char="•"/>
            </a:pPr>
            <a:r>
              <a:rPr lang="en-GB" sz="1400" dirty="0"/>
              <a:t> Power line 50/60 Hz</a:t>
            </a:r>
          </a:p>
          <a:p>
            <a:pPr>
              <a:buFontTx/>
              <a:buChar char="•"/>
            </a:pPr>
            <a:r>
              <a:rPr lang="en-GB" sz="1400" dirty="0"/>
              <a:t> Electrode contact</a:t>
            </a:r>
          </a:p>
        </p:txBody>
      </p:sp>
      <p:sp>
        <p:nvSpPr>
          <p:cNvPr id="389151" name="AutoShape 31"/>
          <p:cNvSpPr>
            <a:spLocks noChangeArrowheads="1"/>
          </p:cNvSpPr>
          <p:nvPr/>
        </p:nvSpPr>
        <p:spPr bwMode="auto">
          <a:xfrm>
            <a:off x="5603977" y="1145107"/>
            <a:ext cx="2135376" cy="1068266"/>
          </a:xfrm>
          <a:prstGeom prst="wedgeRoundRectCallout">
            <a:avLst>
              <a:gd name="adj1" fmla="val -32542"/>
              <a:gd name="adj2" fmla="val 76171"/>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Tx/>
              <a:buChar char="•"/>
            </a:pPr>
            <a:r>
              <a:rPr lang="en-GB" sz="1600" dirty="0"/>
              <a:t> Ocular artifacts</a:t>
            </a:r>
          </a:p>
          <a:p>
            <a:pPr>
              <a:buFontTx/>
              <a:buChar char="•"/>
            </a:pPr>
            <a:r>
              <a:rPr lang="en-GB" sz="1600" dirty="0"/>
              <a:t> Muscle artifacts</a:t>
            </a:r>
          </a:p>
          <a:p>
            <a:pPr>
              <a:buFontTx/>
              <a:buChar char="•"/>
            </a:pPr>
            <a:r>
              <a:rPr lang="en-GB" sz="1600" dirty="0"/>
              <a:t> Cardiac artifacts</a:t>
            </a:r>
          </a:p>
          <a:p>
            <a:endParaRPr lang="en-GB" sz="1600" dirty="0"/>
          </a:p>
        </p:txBody>
      </p:sp>
      <p:sp>
        <p:nvSpPr>
          <p:cNvPr id="389153" name="AutoShape 33"/>
          <p:cNvSpPr>
            <a:spLocks noChangeArrowheads="1"/>
          </p:cNvSpPr>
          <p:nvPr/>
        </p:nvSpPr>
        <p:spPr bwMode="auto">
          <a:xfrm>
            <a:off x="2354054" y="1895340"/>
            <a:ext cx="1564531" cy="810815"/>
          </a:xfrm>
          <a:prstGeom prst="wedgeRoundRectCallout">
            <a:avLst>
              <a:gd name="adj1" fmla="val 12519"/>
              <a:gd name="adj2" fmla="val 106199"/>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GB" sz="1600" dirty="0"/>
              <a:t>Experiment protocol</a:t>
            </a:r>
          </a:p>
        </p:txBody>
      </p:sp>
      <p:grpSp>
        <p:nvGrpSpPr>
          <p:cNvPr id="389168" name="Group 48"/>
          <p:cNvGrpSpPr>
            <a:grpSpLocks/>
          </p:cNvGrpSpPr>
          <p:nvPr/>
        </p:nvGrpSpPr>
        <p:grpSpPr bwMode="auto">
          <a:xfrm>
            <a:off x="7142642" y="3545849"/>
            <a:ext cx="1478160" cy="1221581"/>
            <a:chOff x="3869" y="2341"/>
            <a:chExt cx="1188" cy="1026"/>
          </a:xfrm>
        </p:grpSpPr>
        <p:sp>
          <p:nvSpPr>
            <p:cNvPr id="389161" name="Text Box 41"/>
            <p:cNvSpPr txBox="1">
              <a:spLocks noChangeArrowheads="1"/>
            </p:cNvSpPr>
            <p:nvPr/>
          </p:nvSpPr>
          <p:spPr bwMode="auto">
            <a:xfrm>
              <a:off x="4020" y="3083"/>
              <a:ext cx="957"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600"/>
                <a:t>Power line</a:t>
              </a:r>
            </a:p>
          </p:txBody>
        </p:sp>
        <p:pic>
          <p:nvPicPr>
            <p:cNvPr id="389164" name="Picture 44" descr="exemple de composante 50 Hz dominante"/>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9" y="2341"/>
              <a:ext cx="1188" cy="7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9169" name="Group 49"/>
          <p:cNvGrpSpPr>
            <a:grpSpLocks/>
          </p:cNvGrpSpPr>
          <p:nvPr/>
        </p:nvGrpSpPr>
        <p:grpSpPr bwMode="auto">
          <a:xfrm>
            <a:off x="5448301" y="4779168"/>
            <a:ext cx="1414463" cy="1269206"/>
            <a:chOff x="2336" y="3294"/>
            <a:chExt cx="1188" cy="1066"/>
          </a:xfrm>
        </p:grpSpPr>
        <p:pic>
          <p:nvPicPr>
            <p:cNvPr id="389163" name="Picture 43" descr="exemple frequence cardiaque"/>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6" y="3294"/>
              <a:ext cx="1188" cy="857"/>
            </a:xfrm>
            <a:prstGeom prst="rect">
              <a:avLst/>
            </a:prstGeom>
            <a:noFill/>
            <a:extLst>
              <a:ext uri="{909E8E84-426E-40DD-AFC4-6F175D3DCCD1}">
                <a14:hiddenFill xmlns:a14="http://schemas.microsoft.com/office/drawing/2010/main">
                  <a:solidFill>
                    <a:srgbClr val="FFFFFF"/>
                  </a:solidFill>
                </a14:hiddenFill>
              </a:ext>
            </a:extLst>
          </p:spPr>
        </p:pic>
        <p:sp>
          <p:nvSpPr>
            <p:cNvPr id="389165" name="Text Box 45"/>
            <p:cNvSpPr txBox="1">
              <a:spLocks noChangeArrowheads="1"/>
            </p:cNvSpPr>
            <p:nvPr/>
          </p:nvSpPr>
          <p:spPr bwMode="auto">
            <a:xfrm>
              <a:off x="2423" y="4076"/>
              <a:ext cx="999"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600"/>
                <a:t>Heart rate</a:t>
              </a:r>
            </a:p>
          </p:txBody>
        </p:sp>
      </p:grpSp>
      <p:grpSp>
        <p:nvGrpSpPr>
          <p:cNvPr id="389177" name="Group 57"/>
          <p:cNvGrpSpPr>
            <a:grpSpLocks/>
          </p:cNvGrpSpPr>
          <p:nvPr/>
        </p:nvGrpSpPr>
        <p:grpSpPr bwMode="auto">
          <a:xfrm>
            <a:off x="3784997" y="4779167"/>
            <a:ext cx="1529954" cy="1225152"/>
            <a:chOff x="939" y="3294"/>
            <a:chExt cx="1285" cy="1029"/>
          </a:xfrm>
        </p:grpSpPr>
        <p:pic>
          <p:nvPicPr>
            <p:cNvPr id="389170" name="Picture 50" descr="artefact_machoire"/>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0" y="3294"/>
              <a:ext cx="1188" cy="794"/>
            </a:xfrm>
            <a:prstGeom prst="rect">
              <a:avLst/>
            </a:prstGeom>
            <a:noFill/>
            <a:extLst>
              <a:ext uri="{909E8E84-426E-40DD-AFC4-6F175D3DCCD1}">
                <a14:hiddenFill xmlns:a14="http://schemas.microsoft.com/office/drawing/2010/main">
                  <a:solidFill>
                    <a:srgbClr val="FFFFFF"/>
                  </a:solidFill>
                </a14:hiddenFill>
              </a:ext>
            </a:extLst>
          </p:spPr>
        </p:pic>
        <p:sp>
          <p:nvSpPr>
            <p:cNvPr id="389171" name="Text Box 51"/>
            <p:cNvSpPr txBox="1">
              <a:spLocks noChangeArrowheads="1"/>
            </p:cNvSpPr>
            <p:nvPr/>
          </p:nvSpPr>
          <p:spPr bwMode="auto">
            <a:xfrm>
              <a:off x="939" y="4039"/>
              <a:ext cx="1285"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600"/>
                <a:t>Jaw clenching</a:t>
              </a:r>
            </a:p>
          </p:txBody>
        </p:sp>
      </p:grpSp>
      <p:grpSp>
        <p:nvGrpSpPr>
          <p:cNvPr id="389180" name="Group 60"/>
          <p:cNvGrpSpPr>
            <a:grpSpLocks/>
          </p:cNvGrpSpPr>
          <p:nvPr/>
        </p:nvGrpSpPr>
        <p:grpSpPr bwMode="auto">
          <a:xfrm>
            <a:off x="5501881" y="3590925"/>
            <a:ext cx="1350169" cy="1195387"/>
            <a:chOff x="2381" y="2296"/>
            <a:chExt cx="1134" cy="1004"/>
          </a:xfrm>
        </p:grpSpPr>
        <p:sp>
          <p:nvSpPr>
            <p:cNvPr id="389175" name="Text Box 55"/>
            <p:cNvSpPr txBox="1">
              <a:spLocks noChangeArrowheads="1"/>
            </p:cNvSpPr>
            <p:nvPr/>
          </p:nvSpPr>
          <p:spPr bwMode="auto">
            <a:xfrm>
              <a:off x="2530" y="3016"/>
              <a:ext cx="917"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600"/>
                <a:t>Eye blink</a:t>
              </a:r>
            </a:p>
          </p:txBody>
        </p:sp>
        <p:pic>
          <p:nvPicPr>
            <p:cNvPr id="389179" name="Picture 59" descr="eye_blink"/>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81" y="2296"/>
              <a:ext cx="1134" cy="7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9182" name="Group 62"/>
          <p:cNvGrpSpPr>
            <a:grpSpLocks/>
          </p:cNvGrpSpPr>
          <p:nvPr/>
        </p:nvGrpSpPr>
        <p:grpSpPr bwMode="auto">
          <a:xfrm>
            <a:off x="7228906" y="4779167"/>
            <a:ext cx="1827966" cy="1315640"/>
            <a:chOff x="3952" y="3294"/>
            <a:chExt cx="1780" cy="1105"/>
          </a:xfrm>
        </p:grpSpPr>
        <p:sp>
          <p:nvSpPr>
            <p:cNvPr id="389162" name="Text Box 42"/>
            <p:cNvSpPr txBox="1">
              <a:spLocks noChangeArrowheads="1"/>
            </p:cNvSpPr>
            <p:nvPr/>
          </p:nvSpPr>
          <p:spPr bwMode="auto">
            <a:xfrm>
              <a:off x="3952" y="4115"/>
              <a:ext cx="1780"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sz="1600"/>
                <a:t>Electrode contact</a:t>
              </a:r>
            </a:p>
          </p:txBody>
        </p:sp>
        <p:pic>
          <p:nvPicPr>
            <p:cNvPr id="389181" name="Picture 61" descr="exemple de dépassement de gamme de quantificati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14" y="3294"/>
              <a:ext cx="1188" cy="794"/>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Rectangle 39"/>
          <p:cNvSpPr/>
          <p:nvPr/>
        </p:nvSpPr>
        <p:spPr>
          <a:xfrm>
            <a:off x="249130" y="94051"/>
            <a:ext cx="4632723" cy="692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solidFill>
                  <a:srgbClr val="00B0F0"/>
                </a:solidFill>
                <a:latin typeface="+mj-lt"/>
                <a:cs typeface="Times New Roman" pitchFamily="18" charset="0"/>
              </a:rPr>
              <a:t>Captured EEG Signal</a:t>
            </a:r>
          </a:p>
        </p:txBody>
      </p:sp>
      <p:cxnSp>
        <p:nvCxnSpPr>
          <p:cNvPr id="46" name="AutoShape 12"/>
          <p:cNvCxnSpPr>
            <a:cxnSpLocks noChangeShapeType="1"/>
          </p:cNvCxnSpPr>
          <p:nvPr/>
        </p:nvCxnSpPr>
        <p:spPr bwMode="auto">
          <a:xfrm>
            <a:off x="7644409" y="3318570"/>
            <a:ext cx="1107281"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ustDataLst>
      <p:tags r:id="rId1"/>
    </p:custDataLst>
    <p:extLst>
      <p:ext uri="{BB962C8B-B14F-4D97-AF65-F5344CB8AC3E}">
        <p14:creationId xmlns:p14="http://schemas.microsoft.com/office/powerpoint/2010/main" val="22956878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89153"/>
                                        </p:tgtEl>
                                        <p:attrNameLst>
                                          <p:attrName>style.visibility</p:attrName>
                                        </p:attrNameLst>
                                      </p:cBhvr>
                                      <p:to>
                                        <p:strVal val="visible"/>
                                      </p:to>
                                    </p:set>
                                    <p:anim calcmode="lin" valueType="num">
                                      <p:cBhvr>
                                        <p:cTn id="7" dur="500" fill="hold"/>
                                        <p:tgtEl>
                                          <p:spTgt spid="389153"/>
                                        </p:tgtEl>
                                        <p:attrNameLst>
                                          <p:attrName>ppt_w</p:attrName>
                                        </p:attrNameLst>
                                      </p:cBhvr>
                                      <p:tavLst>
                                        <p:tav tm="0">
                                          <p:val>
                                            <p:strVal val="#ppt_w*0.70"/>
                                          </p:val>
                                        </p:tav>
                                        <p:tav tm="100000">
                                          <p:val>
                                            <p:strVal val="#ppt_w"/>
                                          </p:val>
                                        </p:tav>
                                      </p:tavLst>
                                    </p:anim>
                                    <p:anim calcmode="lin" valueType="num">
                                      <p:cBhvr>
                                        <p:cTn id="8" dur="500" fill="hold"/>
                                        <p:tgtEl>
                                          <p:spTgt spid="389153"/>
                                        </p:tgtEl>
                                        <p:attrNameLst>
                                          <p:attrName>ppt_h</p:attrName>
                                        </p:attrNameLst>
                                      </p:cBhvr>
                                      <p:tavLst>
                                        <p:tav tm="0">
                                          <p:val>
                                            <p:strVal val="#ppt_h"/>
                                          </p:val>
                                        </p:tav>
                                        <p:tav tm="100000">
                                          <p:val>
                                            <p:strVal val="#ppt_h"/>
                                          </p:val>
                                        </p:tav>
                                      </p:tavLst>
                                    </p:anim>
                                    <p:animEffect transition="in" filter="fade">
                                      <p:cBhvr>
                                        <p:cTn id="9" dur="500"/>
                                        <p:tgtEl>
                                          <p:spTgt spid="38915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89151"/>
                                        </p:tgtEl>
                                        <p:attrNameLst>
                                          <p:attrName>style.visibility</p:attrName>
                                        </p:attrNameLst>
                                      </p:cBhvr>
                                      <p:to>
                                        <p:strVal val="visible"/>
                                      </p:to>
                                    </p:set>
                                    <p:anim calcmode="lin" valueType="num">
                                      <p:cBhvr>
                                        <p:cTn id="14" dur="500" fill="hold"/>
                                        <p:tgtEl>
                                          <p:spTgt spid="389151"/>
                                        </p:tgtEl>
                                        <p:attrNameLst>
                                          <p:attrName>ppt_w</p:attrName>
                                        </p:attrNameLst>
                                      </p:cBhvr>
                                      <p:tavLst>
                                        <p:tav tm="0">
                                          <p:val>
                                            <p:strVal val="#ppt_w*0.70"/>
                                          </p:val>
                                        </p:tav>
                                        <p:tav tm="100000">
                                          <p:val>
                                            <p:strVal val="#ppt_w"/>
                                          </p:val>
                                        </p:tav>
                                      </p:tavLst>
                                    </p:anim>
                                    <p:anim calcmode="lin" valueType="num">
                                      <p:cBhvr>
                                        <p:cTn id="15" dur="500" fill="hold"/>
                                        <p:tgtEl>
                                          <p:spTgt spid="389151"/>
                                        </p:tgtEl>
                                        <p:attrNameLst>
                                          <p:attrName>ppt_h</p:attrName>
                                        </p:attrNameLst>
                                      </p:cBhvr>
                                      <p:tavLst>
                                        <p:tav tm="0">
                                          <p:val>
                                            <p:strVal val="#ppt_h"/>
                                          </p:val>
                                        </p:tav>
                                        <p:tav tm="100000">
                                          <p:val>
                                            <p:strVal val="#ppt_h"/>
                                          </p:val>
                                        </p:tav>
                                      </p:tavLst>
                                    </p:anim>
                                    <p:animEffect transition="in" filter="fade">
                                      <p:cBhvr>
                                        <p:cTn id="16" dur="500"/>
                                        <p:tgtEl>
                                          <p:spTgt spid="389151"/>
                                        </p:tgtEl>
                                      </p:cBhvr>
                                    </p:animEffect>
                                  </p:childTnLst>
                                </p:cTn>
                              </p:par>
                              <p:par>
                                <p:cTn id="17" presetID="55" presetClass="entr" presetSubtype="0" fill="hold" nodeType="withEffect">
                                  <p:stCondLst>
                                    <p:cond delay="0"/>
                                  </p:stCondLst>
                                  <p:childTnLst>
                                    <p:set>
                                      <p:cBhvr>
                                        <p:cTn id="18" dur="1" fill="hold">
                                          <p:stCondLst>
                                            <p:cond delay="0"/>
                                          </p:stCondLst>
                                        </p:cTn>
                                        <p:tgtEl>
                                          <p:spTgt spid="389169"/>
                                        </p:tgtEl>
                                        <p:attrNameLst>
                                          <p:attrName>style.visibility</p:attrName>
                                        </p:attrNameLst>
                                      </p:cBhvr>
                                      <p:to>
                                        <p:strVal val="visible"/>
                                      </p:to>
                                    </p:set>
                                    <p:anim calcmode="lin" valueType="num">
                                      <p:cBhvr>
                                        <p:cTn id="19" dur="500" fill="hold"/>
                                        <p:tgtEl>
                                          <p:spTgt spid="389169"/>
                                        </p:tgtEl>
                                        <p:attrNameLst>
                                          <p:attrName>ppt_w</p:attrName>
                                        </p:attrNameLst>
                                      </p:cBhvr>
                                      <p:tavLst>
                                        <p:tav tm="0">
                                          <p:val>
                                            <p:strVal val="#ppt_w*0.70"/>
                                          </p:val>
                                        </p:tav>
                                        <p:tav tm="100000">
                                          <p:val>
                                            <p:strVal val="#ppt_w"/>
                                          </p:val>
                                        </p:tav>
                                      </p:tavLst>
                                    </p:anim>
                                    <p:anim calcmode="lin" valueType="num">
                                      <p:cBhvr>
                                        <p:cTn id="20" dur="500" fill="hold"/>
                                        <p:tgtEl>
                                          <p:spTgt spid="389169"/>
                                        </p:tgtEl>
                                        <p:attrNameLst>
                                          <p:attrName>ppt_h</p:attrName>
                                        </p:attrNameLst>
                                      </p:cBhvr>
                                      <p:tavLst>
                                        <p:tav tm="0">
                                          <p:val>
                                            <p:strVal val="#ppt_h"/>
                                          </p:val>
                                        </p:tav>
                                        <p:tav tm="100000">
                                          <p:val>
                                            <p:strVal val="#ppt_h"/>
                                          </p:val>
                                        </p:tav>
                                      </p:tavLst>
                                    </p:anim>
                                    <p:animEffect transition="in" filter="fade">
                                      <p:cBhvr>
                                        <p:cTn id="21" dur="500"/>
                                        <p:tgtEl>
                                          <p:spTgt spid="389169"/>
                                        </p:tgtEl>
                                      </p:cBhvr>
                                    </p:animEffect>
                                  </p:childTnLst>
                                </p:cTn>
                              </p:par>
                              <p:par>
                                <p:cTn id="22" presetID="55" presetClass="entr" presetSubtype="0" fill="hold" nodeType="withEffect">
                                  <p:stCondLst>
                                    <p:cond delay="0"/>
                                  </p:stCondLst>
                                  <p:childTnLst>
                                    <p:set>
                                      <p:cBhvr>
                                        <p:cTn id="23" dur="1" fill="hold">
                                          <p:stCondLst>
                                            <p:cond delay="0"/>
                                          </p:stCondLst>
                                        </p:cTn>
                                        <p:tgtEl>
                                          <p:spTgt spid="389180"/>
                                        </p:tgtEl>
                                        <p:attrNameLst>
                                          <p:attrName>style.visibility</p:attrName>
                                        </p:attrNameLst>
                                      </p:cBhvr>
                                      <p:to>
                                        <p:strVal val="visible"/>
                                      </p:to>
                                    </p:set>
                                    <p:anim calcmode="lin" valueType="num">
                                      <p:cBhvr>
                                        <p:cTn id="24" dur="500" fill="hold"/>
                                        <p:tgtEl>
                                          <p:spTgt spid="389180"/>
                                        </p:tgtEl>
                                        <p:attrNameLst>
                                          <p:attrName>ppt_w</p:attrName>
                                        </p:attrNameLst>
                                      </p:cBhvr>
                                      <p:tavLst>
                                        <p:tav tm="0">
                                          <p:val>
                                            <p:strVal val="#ppt_w*0.70"/>
                                          </p:val>
                                        </p:tav>
                                        <p:tav tm="100000">
                                          <p:val>
                                            <p:strVal val="#ppt_w"/>
                                          </p:val>
                                        </p:tav>
                                      </p:tavLst>
                                    </p:anim>
                                    <p:anim calcmode="lin" valueType="num">
                                      <p:cBhvr>
                                        <p:cTn id="25" dur="500" fill="hold"/>
                                        <p:tgtEl>
                                          <p:spTgt spid="389180"/>
                                        </p:tgtEl>
                                        <p:attrNameLst>
                                          <p:attrName>ppt_h</p:attrName>
                                        </p:attrNameLst>
                                      </p:cBhvr>
                                      <p:tavLst>
                                        <p:tav tm="0">
                                          <p:val>
                                            <p:strVal val="#ppt_h"/>
                                          </p:val>
                                        </p:tav>
                                        <p:tav tm="100000">
                                          <p:val>
                                            <p:strVal val="#ppt_h"/>
                                          </p:val>
                                        </p:tav>
                                      </p:tavLst>
                                    </p:anim>
                                    <p:animEffect transition="in" filter="fade">
                                      <p:cBhvr>
                                        <p:cTn id="26" dur="500"/>
                                        <p:tgtEl>
                                          <p:spTgt spid="389180"/>
                                        </p:tgtEl>
                                      </p:cBhvr>
                                    </p:animEffect>
                                  </p:childTnLst>
                                </p:cTn>
                              </p:par>
                              <p:par>
                                <p:cTn id="27" presetID="55" presetClass="entr" presetSubtype="0" fill="hold" nodeType="withEffect">
                                  <p:stCondLst>
                                    <p:cond delay="0"/>
                                  </p:stCondLst>
                                  <p:childTnLst>
                                    <p:set>
                                      <p:cBhvr>
                                        <p:cTn id="28" dur="1" fill="hold">
                                          <p:stCondLst>
                                            <p:cond delay="0"/>
                                          </p:stCondLst>
                                        </p:cTn>
                                        <p:tgtEl>
                                          <p:spTgt spid="389177"/>
                                        </p:tgtEl>
                                        <p:attrNameLst>
                                          <p:attrName>style.visibility</p:attrName>
                                        </p:attrNameLst>
                                      </p:cBhvr>
                                      <p:to>
                                        <p:strVal val="visible"/>
                                      </p:to>
                                    </p:set>
                                    <p:anim calcmode="lin" valueType="num">
                                      <p:cBhvr>
                                        <p:cTn id="29" dur="500" fill="hold"/>
                                        <p:tgtEl>
                                          <p:spTgt spid="389177"/>
                                        </p:tgtEl>
                                        <p:attrNameLst>
                                          <p:attrName>ppt_w</p:attrName>
                                        </p:attrNameLst>
                                      </p:cBhvr>
                                      <p:tavLst>
                                        <p:tav tm="0">
                                          <p:val>
                                            <p:strVal val="#ppt_w*0.70"/>
                                          </p:val>
                                        </p:tav>
                                        <p:tav tm="100000">
                                          <p:val>
                                            <p:strVal val="#ppt_w"/>
                                          </p:val>
                                        </p:tav>
                                      </p:tavLst>
                                    </p:anim>
                                    <p:anim calcmode="lin" valueType="num">
                                      <p:cBhvr>
                                        <p:cTn id="30" dur="500" fill="hold"/>
                                        <p:tgtEl>
                                          <p:spTgt spid="389177"/>
                                        </p:tgtEl>
                                        <p:attrNameLst>
                                          <p:attrName>ppt_h</p:attrName>
                                        </p:attrNameLst>
                                      </p:cBhvr>
                                      <p:tavLst>
                                        <p:tav tm="0">
                                          <p:val>
                                            <p:strVal val="#ppt_h"/>
                                          </p:val>
                                        </p:tav>
                                        <p:tav tm="100000">
                                          <p:val>
                                            <p:strVal val="#ppt_h"/>
                                          </p:val>
                                        </p:tav>
                                      </p:tavLst>
                                    </p:anim>
                                    <p:animEffect transition="in" filter="fade">
                                      <p:cBhvr>
                                        <p:cTn id="31" dur="500"/>
                                        <p:tgtEl>
                                          <p:spTgt spid="38917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5" presetClass="entr" presetSubtype="0" fill="hold" grpId="0" nodeType="clickEffect">
                                  <p:stCondLst>
                                    <p:cond delay="0"/>
                                  </p:stCondLst>
                                  <p:childTnLst>
                                    <p:set>
                                      <p:cBhvr>
                                        <p:cTn id="35" dur="1" fill="hold">
                                          <p:stCondLst>
                                            <p:cond delay="0"/>
                                          </p:stCondLst>
                                        </p:cTn>
                                        <p:tgtEl>
                                          <p:spTgt spid="389149"/>
                                        </p:tgtEl>
                                        <p:attrNameLst>
                                          <p:attrName>style.visibility</p:attrName>
                                        </p:attrNameLst>
                                      </p:cBhvr>
                                      <p:to>
                                        <p:strVal val="visible"/>
                                      </p:to>
                                    </p:set>
                                    <p:anim calcmode="lin" valueType="num">
                                      <p:cBhvr>
                                        <p:cTn id="36" dur="500" fill="hold"/>
                                        <p:tgtEl>
                                          <p:spTgt spid="389149"/>
                                        </p:tgtEl>
                                        <p:attrNameLst>
                                          <p:attrName>ppt_w</p:attrName>
                                        </p:attrNameLst>
                                      </p:cBhvr>
                                      <p:tavLst>
                                        <p:tav tm="0">
                                          <p:val>
                                            <p:strVal val="#ppt_w*0.70"/>
                                          </p:val>
                                        </p:tav>
                                        <p:tav tm="100000">
                                          <p:val>
                                            <p:strVal val="#ppt_w"/>
                                          </p:val>
                                        </p:tav>
                                      </p:tavLst>
                                    </p:anim>
                                    <p:anim calcmode="lin" valueType="num">
                                      <p:cBhvr>
                                        <p:cTn id="37" dur="500" fill="hold"/>
                                        <p:tgtEl>
                                          <p:spTgt spid="389149"/>
                                        </p:tgtEl>
                                        <p:attrNameLst>
                                          <p:attrName>ppt_h</p:attrName>
                                        </p:attrNameLst>
                                      </p:cBhvr>
                                      <p:tavLst>
                                        <p:tav tm="0">
                                          <p:val>
                                            <p:strVal val="#ppt_h"/>
                                          </p:val>
                                        </p:tav>
                                        <p:tav tm="100000">
                                          <p:val>
                                            <p:strVal val="#ppt_h"/>
                                          </p:val>
                                        </p:tav>
                                      </p:tavLst>
                                    </p:anim>
                                    <p:animEffect transition="in" filter="fade">
                                      <p:cBhvr>
                                        <p:cTn id="38" dur="500"/>
                                        <p:tgtEl>
                                          <p:spTgt spid="389149"/>
                                        </p:tgtEl>
                                      </p:cBhvr>
                                    </p:animEffect>
                                  </p:childTnLst>
                                </p:cTn>
                              </p:par>
                              <p:par>
                                <p:cTn id="39" presetID="55" presetClass="entr" presetSubtype="0" fill="hold" nodeType="withEffect">
                                  <p:stCondLst>
                                    <p:cond delay="0"/>
                                  </p:stCondLst>
                                  <p:childTnLst>
                                    <p:set>
                                      <p:cBhvr>
                                        <p:cTn id="40" dur="1" fill="hold">
                                          <p:stCondLst>
                                            <p:cond delay="0"/>
                                          </p:stCondLst>
                                        </p:cTn>
                                        <p:tgtEl>
                                          <p:spTgt spid="389168"/>
                                        </p:tgtEl>
                                        <p:attrNameLst>
                                          <p:attrName>style.visibility</p:attrName>
                                        </p:attrNameLst>
                                      </p:cBhvr>
                                      <p:to>
                                        <p:strVal val="visible"/>
                                      </p:to>
                                    </p:set>
                                    <p:anim calcmode="lin" valueType="num">
                                      <p:cBhvr>
                                        <p:cTn id="41" dur="500" fill="hold"/>
                                        <p:tgtEl>
                                          <p:spTgt spid="389168"/>
                                        </p:tgtEl>
                                        <p:attrNameLst>
                                          <p:attrName>ppt_w</p:attrName>
                                        </p:attrNameLst>
                                      </p:cBhvr>
                                      <p:tavLst>
                                        <p:tav tm="0">
                                          <p:val>
                                            <p:strVal val="#ppt_w*0.70"/>
                                          </p:val>
                                        </p:tav>
                                        <p:tav tm="100000">
                                          <p:val>
                                            <p:strVal val="#ppt_w"/>
                                          </p:val>
                                        </p:tav>
                                      </p:tavLst>
                                    </p:anim>
                                    <p:anim calcmode="lin" valueType="num">
                                      <p:cBhvr>
                                        <p:cTn id="42" dur="500" fill="hold"/>
                                        <p:tgtEl>
                                          <p:spTgt spid="389168"/>
                                        </p:tgtEl>
                                        <p:attrNameLst>
                                          <p:attrName>ppt_h</p:attrName>
                                        </p:attrNameLst>
                                      </p:cBhvr>
                                      <p:tavLst>
                                        <p:tav tm="0">
                                          <p:val>
                                            <p:strVal val="#ppt_h"/>
                                          </p:val>
                                        </p:tav>
                                        <p:tav tm="100000">
                                          <p:val>
                                            <p:strVal val="#ppt_h"/>
                                          </p:val>
                                        </p:tav>
                                      </p:tavLst>
                                    </p:anim>
                                    <p:animEffect transition="in" filter="fade">
                                      <p:cBhvr>
                                        <p:cTn id="43" dur="500"/>
                                        <p:tgtEl>
                                          <p:spTgt spid="389168"/>
                                        </p:tgtEl>
                                      </p:cBhvr>
                                    </p:animEffect>
                                  </p:childTnLst>
                                </p:cTn>
                              </p:par>
                              <p:par>
                                <p:cTn id="44" presetID="55" presetClass="entr" presetSubtype="0" fill="hold" nodeType="withEffect">
                                  <p:stCondLst>
                                    <p:cond delay="0"/>
                                  </p:stCondLst>
                                  <p:childTnLst>
                                    <p:set>
                                      <p:cBhvr>
                                        <p:cTn id="45" dur="1" fill="hold">
                                          <p:stCondLst>
                                            <p:cond delay="0"/>
                                          </p:stCondLst>
                                        </p:cTn>
                                        <p:tgtEl>
                                          <p:spTgt spid="389182"/>
                                        </p:tgtEl>
                                        <p:attrNameLst>
                                          <p:attrName>style.visibility</p:attrName>
                                        </p:attrNameLst>
                                      </p:cBhvr>
                                      <p:to>
                                        <p:strVal val="visible"/>
                                      </p:to>
                                    </p:set>
                                    <p:anim calcmode="lin" valueType="num">
                                      <p:cBhvr>
                                        <p:cTn id="46" dur="500" fill="hold"/>
                                        <p:tgtEl>
                                          <p:spTgt spid="389182"/>
                                        </p:tgtEl>
                                        <p:attrNameLst>
                                          <p:attrName>ppt_w</p:attrName>
                                        </p:attrNameLst>
                                      </p:cBhvr>
                                      <p:tavLst>
                                        <p:tav tm="0">
                                          <p:val>
                                            <p:strVal val="#ppt_w*0.70"/>
                                          </p:val>
                                        </p:tav>
                                        <p:tav tm="100000">
                                          <p:val>
                                            <p:strVal val="#ppt_w"/>
                                          </p:val>
                                        </p:tav>
                                      </p:tavLst>
                                    </p:anim>
                                    <p:anim calcmode="lin" valueType="num">
                                      <p:cBhvr>
                                        <p:cTn id="47" dur="500" fill="hold"/>
                                        <p:tgtEl>
                                          <p:spTgt spid="389182"/>
                                        </p:tgtEl>
                                        <p:attrNameLst>
                                          <p:attrName>ppt_h</p:attrName>
                                        </p:attrNameLst>
                                      </p:cBhvr>
                                      <p:tavLst>
                                        <p:tav tm="0">
                                          <p:val>
                                            <p:strVal val="#ppt_h"/>
                                          </p:val>
                                        </p:tav>
                                        <p:tav tm="100000">
                                          <p:val>
                                            <p:strVal val="#ppt_h"/>
                                          </p:val>
                                        </p:tav>
                                      </p:tavLst>
                                    </p:anim>
                                    <p:animEffect transition="in" filter="fade">
                                      <p:cBhvr>
                                        <p:cTn id="48" dur="500"/>
                                        <p:tgtEl>
                                          <p:spTgt spid="389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9" grpId="0" animBg="1"/>
      <p:bldP spid="389151" grpId="0" animBg="1"/>
      <p:bldP spid="38915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3352" y="188640"/>
            <a:ext cx="8866441" cy="524810"/>
          </a:xfrm>
        </p:spPr>
        <p:txBody>
          <a:bodyPr>
            <a:normAutofit/>
          </a:bodyPr>
          <a:lstStyle/>
          <a:p>
            <a:r>
              <a:rPr lang="en-IN" sz="2400" b="1" dirty="0">
                <a:solidFill>
                  <a:srgbClr val="00B0F0"/>
                </a:solidFill>
              </a:rPr>
              <a:t>Ocular Artifacts</a:t>
            </a:r>
          </a:p>
        </p:txBody>
      </p:sp>
      <p:sp>
        <p:nvSpPr>
          <p:cNvPr id="12" name="Rectangle 11"/>
          <p:cNvSpPr/>
          <p:nvPr/>
        </p:nvSpPr>
        <p:spPr>
          <a:xfrm>
            <a:off x="479376" y="1052736"/>
            <a:ext cx="7885384" cy="4047262"/>
          </a:xfrm>
          <a:prstGeom prst="rect">
            <a:avLst/>
          </a:prstGeom>
        </p:spPr>
        <p:txBody>
          <a:bodyPr wrap="square">
            <a:spAutoFit/>
          </a:bodyPr>
          <a:lstStyle/>
          <a:p>
            <a:pPr marL="342900" indent="-342900">
              <a:lnSpc>
                <a:spcPct val="150000"/>
              </a:lnSpc>
              <a:buClr>
                <a:srgbClr val="00B0F0"/>
              </a:buClr>
              <a:buFont typeface="Arial" pitchFamily="34" charset="0"/>
              <a:buChar char="•"/>
            </a:pPr>
            <a:r>
              <a:rPr lang="en-IN" sz="2000" dirty="0">
                <a:latin typeface="Times New Roman" pitchFamily="18" charset="0"/>
                <a:cs typeface="Times New Roman" pitchFamily="18" charset="0"/>
              </a:rPr>
              <a:t>Blinks</a:t>
            </a:r>
          </a:p>
          <a:p>
            <a:pPr marL="342900" indent="-342900">
              <a:lnSpc>
                <a:spcPct val="150000"/>
              </a:lnSpc>
              <a:buClr>
                <a:srgbClr val="00B0F0"/>
              </a:buClr>
              <a:buFont typeface="Arial" pitchFamily="34" charset="0"/>
              <a:buChar char="•"/>
            </a:pPr>
            <a:r>
              <a:rPr lang="en-IN" sz="2000" dirty="0">
                <a:latin typeface="Times New Roman" pitchFamily="18" charset="0"/>
                <a:cs typeface="Times New Roman" pitchFamily="18" charset="0"/>
              </a:rPr>
              <a:t>Eye flutter </a:t>
            </a:r>
          </a:p>
          <a:p>
            <a:pPr marL="342900" indent="-342900">
              <a:lnSpc>
                <a:spcPct val="150000"/>
              </a:lnSpc>
              <a:buClr>
                <a:srgbClr val="00B0F0"/>
              </a:buClr>
              <a:buFont typeface="Arial" pitchFamily="34" charset="0"/>
              <a:buChar char="•"/>
            </a:pPr>
            <a:r>
              <a:rPr lang="en-IN" sz="2000" dirty="0">
                <a:latin typeface="Times New Roman" pitchFamily="18" charset="0"/>
                <a:cs typeface="Times New Roman" pitchFamily="18" charset="0"/>
              </a:rPr>
              <a:t>Lateral gaze</a:t>
            </a:r>
          </a:p>
          <a:p>
            <a:pPr marL="342900" indent="-342900">
              <a:lnSpc>
                <a:spcPct val="150000"/>
              </a:lnSpc>
              <a:buClr>
                <a:srgbClr val="00B0F0"/>
              </a:buClr>
              <a:buFont typeface="Arial" pitchFamily="34" charset="0"/>
              <a:buChar char="•"/>
            </a:pPr>
            <a:r>
              <a:rPr lang="en-IN" sz="2000" dirty="0">
                <a:latin typeface="Times New Roman" pitchFamily="18" charset="0"/>
                <a:cs typeface="Times New Roman" pitchFamily="18" charset="0"/>
              </a:rPr>
              <a:t>Slow/roving eye movement</a:t>
            </a:r>
          </a:p>
          <a:p>
            <a:pPr marL="342900" indent="-342900">
              <a:lnSpc>
                <a:spcPct val="150000"/>
              </a:lnSpc>
              <a:buClr>
                <a:srgbClr val="00B0F0"/>
              </a:buClr>
              <a:buFont typeface="Arial" pitchFamily="34" charset="0"/>
              <a:buChar char="•"/>
            </a:pPr>
            <a:r>
              <a:rPr lang="en-IN" sz="2000" dirty="0">
                <a:latin typeface="Times New Roman" pitchFamily="18" charset="0"/>
                <a:cs typeface="Times New Roman" pitchFamily="18" charset="0"/>
              </a:rPr>
              <a:t>Rapid eye movement</a:t>
            </a:r>
          </a:p>
          <a:p>
            <a:pPr marL="342900" indent="-342900">
              <a:lnSpc>
                <a:spcPct val="150000"/>
              </a:lnSpc>
              <a:buClr>
                <a:srgbClr val="00B0F0"/>
              </a:buClr>
              <a:buFont typeface="Arial" pitchFamily="34" charset="0"/>
              <a:buChar char="•"/>
            </a:pPr>
            <a:r>
              <a:rPr lang="en-IN" sz="2000" dirty="0" err="1">
                <a:latin typeface="Times New Roman" pitchFamily="18" charset="0"/>
                <a:cs typeface="Times New Roman" pitchFamily="18" charset="0"/>
              </a:rPr>
              <a:t>Electroretinogram</a:t>
            </a:r>
            <a:r>
              <a:rPr lang="en-IN" sz="2000" dirty="0">
                <a:latin typeface="Times New Roman" pitchFamily="18" charset="0"/>
                <a:cs typeface="Times New Roman" pitchFamily="18" charset="0"/>
              </a:rPr>
              <a:t> (ERG)</a:t>
            </a:r>
          </a:p>
          <a:p>
            <a:pPr marL="342900" indent="-342900">
              <a:lnSpc>
                <a:spcPct val="150000"/>
              </a:lnSpc>
              <a:buClr>
                <a:srgbClr val="00B0F0"/>
              </a:buClr>
              <a:buFont typeface="Arial" pitchFamily="34" charset="0"/>
              <a:buChar char="•"/>
            </a:pPr>
            <a:endParaRPr lang="en-IN" sz="2000" dirty="0">
              <a:latin typeface="Times New Roman" pitchFamily="18" charset="0"/>
              <a:cs typeface="Times New Roman" pitchFamily="18" charset="0"/>
            </a:endParaRPr>
          </a:p>
          <a:p>
            <a:pPr>
              <a:buClr>
                <a:srgbClr val="00B0F0"/>
              </a:buClr>
            </a:pPr>
            <a:endParaRPr lang="en-IN" sz="2000" dirty="0"/>
          </a:p>
          <a:p>
            <a:pPr>
              <a:lnSpc>
                <a:spcPct val="150000"/>
              </a:lnSpc>
            </a:pPr>
            <a:r>
              <a:rPr lang="en-IN" b="1" dirty="0"/>
              <a:t> </a:t>
            </a:r>
            <a:endParaRPr lang="en-GB" dirty="0"/>
          </a:p>
        </p:txBody>
      </p:sp>
      <p:pic>
        <p:nvPicPr>
          <p:cNvPr id="4" name="Picture 18">
            <a:extLst>
              <a:ext uri="{FF2B5EF4-FFF2-40B4-BE49-F238E27FC236}">
                <a16:creationId xmlns:a16="http://schemas.microsoft.com/office/drawing/2014/main" id="{BAE2C8EC-4B06-CF41-953B-7ED2C00E38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95293" y="330402"/>
            <a:ext cx="4611833" cy="253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9">
            <a:extLst>
              <a:ext uri="{FF2B5EF4-FFF2-40B4-BE49-F238E27FC236}">
                <a16:creationId xmlns:a16="http://schemas.microsoft.com/office/drawing/2014/main" id="{30025622-B80D-C44E-B731-030600EDC3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5294" y="3272295"/>
            <a:ext cx="4611833" cy="2622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88CB1D1-F480-DE4A-8F33-8BB9AB4C1C5E}"/>
              </a:ext>
            </a:extLst>
          </p:cNvPr>
          <p:cNvSpPr/>
          <p:nvPr/>
        </p:nvSpPr>
        <p:spPr>
          <a:xfrm>
            <a:off x="7945681" y="2912712"/>
            <a:ext cx="2263898" cy="276999"/>
          </a:xfrm>
          <a:prstGeom prst="rect">
            <a:avLst/>
          </a:prstGeom>
        </p:spPr>
        <p:txBody>
          <a:bodyPr wrap="square">
            <a:spAutoFit/>
          </a:bodyPr>
          <a:lstStyle/>
          <a:p>
            <a:pPr marL="0" lvl="1" algn="ctr" eaLnBrk="1" hangingPunct="1">
              <a:buClr>
                <a:schemeClr val="accent1">
                  <a:lumMod val="50000"/>
                </a:schemeClr>
              </a:buClr>
              <a:buSzPct val="130000"/>
              <a:defRPr/>
            </a:pPr>
            <a:r>
              <a:rPr lang="en-US" altLang="en-US" sz="1200" b="1" dirty="0">
                <a:latin typeface="Times New Roman" panose="02020603050405020304" pitchFamily="18" charset="0"/>
                <a:cs typeface="Times New Roman" panose="02020603050405020304" pitchFamily="18" charset="0"/>
              </a:rPr>
              <a:t>Blink</a:t>
            </a:r>
          </a:p>
        </p:txBody>
      </p:sp>
      <p:sp>
        <p:nvSpPr>
          <p:cNvPr id="7" name="Rectangle 6">
            <a:extLst>
              <a:ext uri="{FF2B5EF4-FFF2-40B4-BE49-F238E27FC236}">
                <a16:creationId xmlns:a16="http://schemas.microsoft.com/office/drawing/2014/main" id="{6604EE7B-26B0-B84B-B14F-3731E56E5274}"/>
              </a:ext>
            </a:extLst>
          </p:cNvPr>
          <p:cNvSpPr/>
          <p:nvPr/>
        </p:nvSpPr>
        <p:spPr>
          <a:xfrm>
            <a:off x="8295316" y="5977878"/>
            <a:ext cx="1923008" cy="276999"/>
          </a:xfrm>
          <a:prstGeom prst="rect">
            <a:avLst/>
          </a:prstGeom>
        </p:spPr>
        <p:txBody>
          <a:bodyPr wrap="square">
            <a:spAutoFit/>
          </a:bodyPr>
          <a:lstStyle/>
          <a:p>
            <a:pPr marL="0" lvl="1" algn="ctr" eaLnBrk="1" hangingPunct="1">
              <a:buClr>
                <a:schemeClr val="accent1">
                  <a:lumMod val="50000"/>
                </a:schemeClr>
              </a:buClr>
              <a:buSzPct val="130000"/>
              <a:defRPr/>
            </a:pPr>
            <a:r>
              <a:rPr lang="en-US" altLang="en-US" sz="1200" b="1" dirty="0">
                <a:latin typeface="Times New Roman" panose="02020603050405020304" pitchFamily="18" charset="0"/>
                <a:cs typeface="Times New Roman" panose="02020603050405020304" pitchFamily="18" charset="0"/>
              </a:rPr>
              <a:t>Lateral Eye Movement</a:t>
            </a:r>
          </a:p>
        </p:txBody>
      </p:sp>
    </p:spTree>
    <p:extLst>
      <p:ext uri="{BB962C8B-B14F-4D97-AF65-F5344CB8AC3E}">
        <p14:creationId xmlns:p14="http://schemas.microsoft.com/office/powerpoint/2010/main" val="1094982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3352" y="194157"/>
            <a:ext cx="8866441" cy="524810"/>
          </a:xfrm>
        </p:spPr>
        <p:txBody>
          <a:bodyPr>
            <a:normAutofit/>
          </a:bodyPr>
          <a:lstStyle/>
          <a:p>
            <a:r>
              <a:rPr lang="en-IN" sz="2400" b="1" dirty="0">
                <a:solidFill>
                  <a:srgbClr val="00B0F0"/>
                </a:solidFill>
              </a:rPr>
              <a:t>Cardiac Artifacts</a:t>
            </a:r>
          </a:p>
        </p:txBody>
      </p:sp>
      <p:sp>
        <p:nvSpPr>
          <p:cNvPr id="5" name="Rectangle 4"/>
          <p:cNvSpPr/>
          <p:nvPr/>
        </p:nvSpPr>
        <p:spPr>
          <a:xfrm>
            <a:off x="263352" y="1052736"/>
            <a:ext cx="6696744" cy="3877985"/>
          </a:xfrm>
          <a:prstGeom prst="rect">
            <a:avLst/>
          </a:prstGeom>
        </p:spPr>
        <p:txBody>
          <a:bodyPr wrap="square">
            <a:spAutoFit/>
          </a:bodyPr>
          <a:lstStyle/>
          <a:p>
            <a:pPr marL="342900" indent="-342900">
              <a:lnSpc>
                <a:spcPct val="150000"/>
              </a:lnSpc>
              <a:buClr>
                <a:srgbClr val="00B0F0"/>
              </a:buClr>
              <a:buFont typeface="Arial" pitchFamily="34" charset="0"/>
              <a:buChar char="•"/>
            </a:pPr>
            <a:r>
              <a:rPr lang="en-IN" sz="2000" dirty="0">
                <a:latin typeface="Times New Roman" pitchFamily="18" charset="0"/>
                <a:cs typeface="Times New Roman" pitchFamily="18" charset="0"/>
              </a:rPr>
              <a:t>Mechanical and Electrical</a:t>
            </a:r>
          </a:p>
          <a:p>
            <a:pPr marL="342900" indent="-342900">
              <a:lnSpc>
                <a:spcPct val="150000"/>
              </a:lnSpc>
              <a:buClr>
                <a:srgbClr val="00B0F0"/>
              </a:buClr>
              <a:buFont typeface="Arial" pitchFamily="34" charset="0"/>
              <a:buChar char="•"/>
            </a:pPr>
            <a:r>
              <a:rPr lang="en-IN" sz="2000" dirty="0">
                <a:latin typeface="Times New Roman" pitchFamily="18" charset="0"/>
                <a:cs typeface="Times New Roman" pitchFamily="18" charset="0"/>
              </a:rPr>
              <a:t>ECG, Pacemaker - Electrical</a:t>
            </a:r>
          </a:p>
          <a:p>
            <a:pPr marL="342900" indent="-342900">
              <a:lnSpc>
                <a:spcPct val="150000"/>
              </a:lnSpc>
              <a:buClr>
                <a:srgbClr val="00B0F0"/>
              </a:buClr>
              <a:buFont typeface="Arial" pitchFamily="34" charset="0"/>
              <a:buChar char="•"/>
            </a:pPr>
            <a:r>
              <a:rPr lang="en-IN" sz="2000" dirty="0">
                <a:latin typeface="Times New Roman" pitchFamily="18" charset="0"/>
                <a:cs typeface="Times New Roman" pitchFamily="18" charset="0"/>
              </a:rPr>
              <a:t>Pulse, Ballistocardiographic – Mechanical</a:t>
            </a:r>
          </a:p>
          <a:p>
            <a:pPr marL="342900" indent="-342900">
              <a:lnSpc>
                <a:spcPct val="150000"/>
              </a:lnSpc>
              <a:buClr>
                <a:srgbClr val="00B0F0"/>
              </a:buClr>
              <a:buFont typeface="Wingdings" pitchFamily="2" charset="2"/>
              <a:buChar char="ü"/>
            </a:pPr>
            <a:r>
              <a:rPr lang="en-IN" sz="2000" dirty="0">
                <a:latin typeface="Times New Roman" pitchFamily="18" charset="0"/>
                <a:cs typeface="Times New Roman" pitchFamily="18" charset="0"/>
              </a:rPr>
              <a:t>Mostly these are high in amplitude and prominent in babies, obese and short neck persons.</a:t>
            </a:r>
          </a:p>
          <a:p>
            <a:pPr marL="342900" indent="-342900">
              <a:lnSpc>
                <a:spcPct val="150000"/>
              </a:lnSpc>
              <a:buClr>
                <a:srgbClr val="00B0F0"/>
              </a:buClr>
              <a:buFont typeface="Wingdings" pitchFamily="2" charset="2"/>
              <a:buChar char="ü"/>
            </a:pPr>
            <a:r>
              <a:rPr lang="en-IN" sz="2000" dirty="0">
                <a:latin typeface="Times New Roman" pitchFamily="18" charset="0"/>
                <a:cs typeface="Times New Roman" pitchFamily="18" charset="0"/>
              </a:rPr>
              <a:t>Referential montages picks up cardiac artifacts.</a:t>
            </a:r>
          </a:p>
          <a:p>
            <a:pPr marL="342900" indent="-342900">
              <a:lnSpc>
                <a:spcPct val="150000"/>
              </a:lnSpc>
              <a:buClr>
                <a:srgbClr val="00B0F0"/>
              </a:buClr>
              <a:buFont typeface="Arial" pitchFamily="34" charset="0"/>
              <a:buChar char="•"/>
            </a:pPr>
            <a:endParaRPr lang="en-IN" sz="2000" dirty="0">
              <a:latin typeface="Times New Roman" pitchFamily="18" charset="0"/>
              <a:cs typeface="Times New Roman" pitchFamily="18" charset="0"/>
            </a:endParaRPr>
          </a:p>
          <a:p>
            <a:pPr>
              <a:lnSpc>
                <a:spcPct val="100000"/>
              </a:lnSpc>
              <a:buClr>
                <a:srgbClr val="FF0000"/>
              </a:buClr>
            </a:pPr>
            <a:endParaRPr lang="en-IN" dirty="0"/>
          </a:p>
          <a:p>
            <a:r>
              <a:rPr lang="en-IN" b="1" dirty="0"/>
              <a:t> </a:t>
            </a:r>
            <a:endParaRPr lang="en-GB" dirty="0"/>
          </a:p>
        </p:txBody>
      </p:sp>
      <p:pic>
        <p:nvPicPr>
          <p:cNvPr id="6" name="Picture 2">
            <a:extLst>
              <a:ext uri="{FF2B5EF4-FFF2-40B4-BE49-F238E27FC236}">
                <a16:creationId xmlns:a16="http://schemas.microsoft.com/office/drawing/2014/main" id="{00CD9877-1972-2D42-B4EC-5876963C13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61563" y="456562"/>
            <a:ext cx="3948081" cy="2246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1737B87C-247D-1345-91DA-BC933D3FE5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08168" y="3191783"/>
            <a:ext cx="3922743" cy="2233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77A269F9-2E2B-A244-8F95-8EBAD8FA6CBF}"/>
              </a:ext>
            </a:extLst>
          </p:cNvPr>
          <p:cNvSpPr/>
          <p:nvPr/>
        </p:nvSpPr>
        <p:spPr>
          <a:xfrm>
            <a:off x="8472264" y="2714146"/>
            <a:ext cx="1897063" cy="276225"/>
          </a:xfrm>
          <a:prstGeom prst="rect">
            <a:avLst/>
          </a:prstGeom>
        </p:spPr>
        <p:txBody>
          <a:bodyPr>
            <a:spAutoFit/>
          </a:bodyPr>
          <a:lstStyle/>
          <a:p>
            <a:pPr marL="0" lvl="1" algn="ctr" eaLnBrk="1" hangingPunct="1">
              <a:buClr>
                <a:schemeClr val="accent1">
                  <a:lumMod val="50000"/>
                </a:schemeClr>
              </a:buClr>
              <a:buSzPct val="130000"/>
              <a:defRPr/>
            </a:pPr>
            <a:r>
              <a:rPr lang="en-US" altLang="en-US" sz="1200" b="1" dirty="0">
                <a:latin typeface="Times New Roman" panose="02020603050405020304" pitchFamily="18" charset="0"/>
                <a:cs typeface="Times New Roman" panose="02020603050405020304" pitchFamily="18" charset="0"/>
              </a:rPr>
              <a:t>Cardiac (Electrical)</a:t>
            </a:r>
          </a:p>
        </p:txBody>
      </p:sp>
      <p:sp>
        <p:nvSpPr>
          <p:cNvPr id="9" name="Rectangle 8">
            <a:extLst>
              <a:ext uri="{FF2B5EF4-FFF2-40B4-BE49-F238E27FC236}">
                <a16:creationId xmlns:a16="http://schemas.microsoft.com/office/drawing/2014/main" id="{801A347D-CA73-F64E-BCEB-77171417C05A}"/>
              </a:ext>
            </a:extLst>
          </p:cNvPr>
          <p:cNvSpPr/>
          <p:nvPr/>
        </p:nvSpPr>
        <p:spPr>
          <a:xfrm>
            <a:off x="8472264" y="5445224"/>
            <a:ext cx="1897063" cy="276225"/>
          </a:xfrm>
          <a:prstGeom prst="rect">
            <a:avLst/>
          </a:prstGeom>
        </p:spPr>
        <p:txBody>
          <a:bodyPr>
            <a:spAutoFit/>
          </a:bodyPr>
          <a:lstStyle/>
          <a:p>
            <a:pPr marL="0" lvl="1" algn="ctr" eaLnBrk="1" hangingPunct="1">
              <a:buClr>
                <a:schemeClr val="accent1">
                  <a:lumMod val="50000"/>
                </a:schemeClr>
              </a:buClr>
              <a:buSzPct val="130000"/>
              <a:defRPr/>
            </a:pPr>
            <a:r>
              <a:rPr lang="en-US" altLang="en-US" sz="1200" b="1" dirty="0">
                <a:latin typeface="Times New Roman" panose="02020603050405020304" pitchFamily="18" charset="0"/>
                <a:cs typeface="Times New Roman" panose="02020603050405020304" pitchFamily="18" charset="0"/>
              </a:rPr>
              <a:t>Cardiac (Mechanical)</a:t>
            </a:r>
          </a:p>
        </p:txBody>
      </p:sp>
    </p:spTree>
    <p:extLst>
      <p:ext uri="{BB962C8B-B14F-4D97-AF65-F5344CB8AC3E}">
        <p14:creationId xmlns:p14="http://schemas.microsoft.com/office/powerpoint/2010/main" val="4240481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1052736"/>
            <a:ext cx="8280920" cy="2862322"/>
          </a:xfrm>
          <a:prstGeom prst="rect">
            <a:avLst/>
          </a:prstGeom>
        </p:spPr>
        <p:txBody>
          <a:bodyPr wrap="square">
            <a:spAutoFit/>
          </a:bodyPr>
          <a:lstStyle/>
          <a:p>
            <a:pPr marL="342900" indent="-342900">
              <a:lnSpc>
                <a:spcPct val="150000"/>
              </a:lnSpc>
              <a:buClr>
                <a:srgbClr val="00B0F0"/>
              </a:buClr>
              <a:buFont typeface="Wingdings" pitchFamily="2" charset="2"/>
              <a:buChar char="ü"/>
            </a:pPr>
            <a:r>
              <a:rPr lang="en-IN" sz="2000" dirty="0">
                <a:latin typeface="Times New Roman" pitchFamily="18" charset="0"/>
                <a:cs typeface="Times New Roman" pitchFamily="18" charset="0"/>
              </a:rPr>
              <a:t>Glossokenetic (related to tongue movements, Chew and swallow)</a:t>
            </a:r>
          </a:p>
          <a:p>
            <a:pPr marL="342900" indent="-342900">
              <a:lnSpc>
                <a:spcPct val="150000"/>
              </a:lnSpc>
              <a:buClr>
                <a:srgbClr val="00B0F0"/>
              </a:buClr>
              <a:buFont typeface="Wingdings" pitchFamily="2" charset="2"/>
              <a:buChar char="ü"/>
            </a:pPr>
            <a:r>
              <a:rPr lang="en-IN" sz="2000" dirty="0">
                <a:latin typeface="Times New Roman" pitchFamily="18" charset="0"/>
                <a:cs typeface="Times New Roman" pitchFamily="18" charset="0"/>
              </a:rPr>
              <a:t>Photomyogenic/ Photo-myoclonic (When flash of light falls over the face, the activity occurs due to myoclonus of the facial muscles).</a:t>
            </a:r>
          </a:p>
          <a:p>
            <a:pPr marL="342900" indent="-342900">
              <a:lnSpc>
                <a:spcPct val="150000"/>
              </a:lnSpc>
              <a:buClr>
                <a:srgbClr val="00B0F0"/>
              </a:buClr>
              <a:buFont typeface="Wingdings" pitchFamily="2" charset="2"/>
              <a:buChar char="ü"/>
            </a:pPr>
            <a:r>
              <a:rPr lang="en-IN" sz="2000" dirty="0">
                <a:latin typeface="Times New Roman" pitchFamily="18" charset="0"/>
                <a:cs typeface="Times New Roman" pitchFamily="18" charset="0"/>
              </a:rPr>
              <a:t>Surface EMG (Electromyography) – used to measure electrical activity during muscle contractions and relaxation cycles.</a:t>
            </a:r>
          </a:p>
          <a:p>
            <a:pPr>
              <a:lnSpc>
                <a:spcPct val="150000"/>
              </a:lnSpc>
              <a:buClr>
                <a:srgbClr val="FF0000"/>
              </a:buClr>
            </a:pPr>
            <a:endParaRPr lang="en-IN" sz="2000" dirty="0">
              <a:latin typeface="Times New Roman" pitchFamily="18" charset="0"/>
              <a:cs typeface="Times New Roman" pitchFamily="18" charset="0"/>
            </a:endParaRPr>
          </a:p>
        </p:txBody>
      </p:sp>
      <p:sp>
        <p:nvSpPr>
          <p:cNvPr id="5" name="Title 1"/>
          <p:cNvSpPr>
            <a:spLocks noGrp="1"/>
          </p:cNvSpPr>
          <p:nvPr>
            <p:ph type="title"/>
          </p:nvPr>
        </p:nvSpPr>
        <p:spPr>
          <a:xfrm>
            <a:off x="335360" y="188640"/>
            <a:ext cx="8866441" cy="524810"/>
          </a:xfrm>
        </p:spPr>
        <p:txBody>
          <a:bodyPr>
            <a:normAutofit/>
          </a:bodyPr>
          <a:lstStyle/>
          <a:p>
            <a:r>
              <a:rPr lang="en-IN" sz="2400" b="1" dirty="0">
                <a:solidFill>
                  <a:srgbClr val="00B0F0"/>
                </a:solidFill>
              </a:rPr>
              <a:t>Muscle Artifacts</a:t>
            </a:r>
          </a:p>
        </p:txBody>
      </p:sp>
      <p:pic>
        <p:nvPicPr>
          <p:cNvPr id="6" name="Picture 14">
            <a:extLst>
              <a:ext uri="{FF2B5EF4-FFF2-40B4-BE49-F238E27FC236}">
                <a16:creationId xmlns:a16="http://schemas.microsoft.com/office/drawing/2014/main" id="{D784DF43-46D5-DD4E-A596-AE2D73FA2B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3144" y="3705863"/>
            <a:ext cx="3425131" cy="23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a:extLst>
              <a:ext uri="{FF2B5EF4-FFF2-40B4-BE49-F238E27FC236}">
                <a16:creationId xmlns:a16="http://schemas.microsoft.com/office/drawing/2014/main" id="{59248C6C-39F1-9647-8A26-A9BD373352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09027" y="3691256"/>
            <a:ext cx="4075205" cy="2408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6">
            <a:extLst>
              <a:ext uri="{FF2B5EF4-FFF2-40B4-BE49-F238E27FC236}">
                <a16:creationId xmlns:a16="http://schemas.microsoft.com/office/drawing/2014/main" id="{6EB82994-3A6E-4247-8CBF-BB059D5FF1C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65593" y="203706"/>
            <a:ext cx="3249507" cy="184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7">
            <a:extLst>
              <a:ext uri="{FF2B5EF4-FFF2-40B4-BE49-F238E27FC236}">
                <a16:creationId xmlns:a16="http://schemas.microsoft.com/office/drawing/2014/main" id="{7E29124C-80F8-D44B-9D0E-C13F40F46EB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87421" y="2695178"/>
            <a:ext cx="3185492" cy="1931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53CF8EAA-730A-6D41-B9CE-6A793D66BD04}"/>
              </a:ext>
            </a:extLst>
          </p:cNvPr>
          <p:cNvSpPr/>
          <p:nvPr/>
        </p:nvSpPr>
        <p:spPr>
          <a:xfrm>
            <a:off x="9174133" y="2158207"/>
            <a:ext cx="2065337" cy="277812"/>
          </a:xfrm>
          <a:prstGeom prst="rect">
            <a:avLst/>
          </a:prstGeom>
        </p:spPr>
        <p:txBody>
          <a:bodyPr>
            <a:spAutoFit/>
          </a:bodyPr>
          <a:lstStyle/>
          <a:p>
            <a:pPr marL="0" lvl="1" algn="ctr" eaLnBrk="1" hangingPunct="1">
              <a:buClr>
                <a:schemeClr val="accent1">
                  <a:lumMod val="50000"/>
                </a:schemeClr>
              </a:buClr>
              <a:buSzPct val="130000"/>
              <a:defRPr/>
            </a:pPr>
            <a:r>
              <a:rPr lang="en-US" altLang="en-US" sz="1200" b="1" dirty="0" err="1">
                <a:latin typeface="Times New Roman" panose="02020603050405020304" pitchFamily="18" charset="0"/>
                <a:cs typeface="Times New Roman" panose="02020603050405020304" pitchFamily="18" charset="0"/>
              </a:rPr>
              <a:t>Photomyogenic</a:t>
            </a:r>
            <a:r>
              <a:rPr lang="en-US" altLang="en-US" sz="1200" b="1" dirty="0">
                <a:latin typeface="Times New Roman" panose="02020603050405020304" pitchFamily="18" charset="0"/>
                <a:cs typeface="Times New Roman" panose="02020603050405020304" pitchFamily="18" charset="0"/>
              </a:rPr>
              <a:t> </a:t>
            </a:r>
          </a:p>
        </p:txBody>
      </p:sp>
      <p:sp>
        <p:nvSpPr>
          <p:cNvPr id="11" name="Rectangle 10">
            <a:extLst>
              <a:ext uri="{FF2B5EF4-FFF2-40B4-BE49-F238E27FC236}">
                <a16:creationId xmlns:a16="http://schemas.microsoft.com/office/drawing/2014/main" id="{7036F9C5-D2BD-6745-B33B-414816EB56AD}"/>
              </a:ext>
            </a:extLst>
          </p:cNvPr>
          <p:cNvSpPr/>
          <p:nvPr/>
        </p:nvSpPr>
        <p:spPr>
          <a:xfrm>
            <a:off x="9154278" y="4747418"/>
            <a:ext cx="2065337" cy="276225"/>
          </a:xfrm>
          <a:prstGeom prst="rect">
            <a:avLst/>
          </a:prstGeom>
        </p:spPr>
        <p:txBody>
          <a:bodyPr>
            <a:spAutoFit/>
          </a:bodyPr>
          <a:lstStyle/>
          <a:p>
            <a:pPr marL="0" lvl="1" algn="ctr" eaLnBrk="1" hangingPunct="1">
              <a:buClr>
                <a:schemeClr val="accent1">
                  <a:lumMod val="50000"/>
                </a:schemeClr>
              </a:buClr>
              <a:buSzPct val="130000"/>
              <a:defRPr/>
            </a:pPr>
            <a:r>
              <a:rPr lang="en-US" altLang="en-US" sz="1200" b="1" dirty="0">
                <a:latin typeface="Times New Roman" panose="02020603050405020304" pitchFamily="18" charset="0"/>
                <a:cs typeface="Times New Roman" panose="02020603050405020304" pitchFamily="18" charset="0"/>
              </a:rPr>
              <a:t>Chewing</a:t>
            </a:r>
          </a:p>
        </p:txBody>
      </p:sp>
      <p:sp>
        <p:nvSpPr>
          <p:cNvPr id="12" name="Rectangle 11">
            <a:extLst>
              <a:ext uri="{FF2B5EF4-FFF2-40B4-BE49-F238E27FC236}">
                <a16:creationId xmlns:a16="http://schemas.microsoft.com/office/drawing/2014/main" id="{7F3CDC2B-46F6-7842-A45E-8DCBAC4D596E}"/>
              </a:ext>
            </a:extLst>
          </p:cNvPr>
          <p:cNvSpPr/>
          <p:nvPr/>
        </p:nvSpPr>
        <p:spPr>
          <a:xfrm>
            <a:off x="983432" y="6135688"/>
            <a:ext cx="2065338" cy="277812"/>
          </a:xfrm>
          <a:prstGeom prst="rect">
            <a:avLst/>
          </a:prstGeom>
        </p:spPr>
        <p:txBody>
          <a:bodyPr>
            <a:spAutoFit/>
          </a:bodyPr>
          <a:lstStyle/>
          <a:p>
            <a:pPr marL="0" lvl="1" algn="ctr" eaLnBrk="1" hangingPunct="1">
              <a:buClr>
                <a:schemeClr val="accent1">
                  <a:lumMod val="50000"/>
                </a:schemeClr>
              </a:buClr>
              <a:buSzPct val="130000"/>
              <a:defRPr/>
            </a:pPr>
            <a:r>
              <a:rPr lang="en-US" altLang="en-US" sz="1200" b="1" dirty="0">
                <a:latin typeface="Times New Roman" panose="02020603050405020304" pitchFamily="18" charset="0"/>
                <a:cs typeface="Times New Roman" panose="02020603050405020304" pitchFamily="18" charset="0"/>
              </a:rPr>
              <a:t>Electromyography (Scalp) </a:t>
            </a:r>
          </a:p>
        </p:txBody>
      </p:sp>
      <p:sp>
        <p:nvSpPr>
          <p:cNvPr id="13" name="Rectangle 12">
            <a:extLst>
              <a:ext uri="{FF2B5EF4-FFF2-40B4-BE49-F238E27FC236}">
                <a16:creationId xmlns:a16="http://schemas.microsoft.com/office/drawing/2014/main" id="{4F1A8C3A-2792-4E41-AC38-EB364F528B6D}"/>
              </a:ext>
            </a:extLst>
          </p:cNvPr>
          <p:cNvSpPr/>
          <p:nvPr/>
        </p:nvSpPr>
        <p:spPr>
          <a:xfrm>
            <a:off x="5015880" y="6135688"/>
            <a:ext cx="2065337" cy="277812"/>
          </a:xfrm>
          <a:prstGeom prst="rect">
            <a:avLst/>
          </a:prstGeom>
        </p:spPr>
        <p:txBody>
          <a:bodyPr>
            <a:spAutoFit/>
          </a:bodyPr>
          <a:lstStyle/>
          <a:p>
            <a:pPr marL="0" lvl="1" algn="ctr" eaLnBrk="1" hangingPunct="1">
              <a:buClr>
                <a:schemeClr val="accent1">
                  <a:lumMod val="50000"/>
                </a:schemeClr>
              </a:buClr>
              <a:buSzPct val="130000"/>
              <a:defRPr/>
            </a:pPr>
            <a:r>
              <a:rPr lang="en-US" altLang="en-US" sz="1200" b="1" dirty="0">
                <a:latin typeface="Times New Roman" panose="02020603050405020304" pitchFamily="18" charset="0"/>
                <a:cs typeface="Times New Roman" panose="02020603050405020304" pitchFamily="18" charset="0"/>
              </a:rPr>
              <a:t>Electromyography (Facial) </a:t>
            </a:r>
          </a:p>
        </p:txBody>
      </p:sp>
    </p:spTree>
    <p:extLst>
      <p:ext uri="{BB962C8B-B14F-4D97-AF65-F5344CB8AC3E}">
        <p14:creationId xmlns:p14="http://schemas.microsoft.com/office/powerpoint/2010/main" val="2118986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60" y="836712"/>
            <a:ext cx="6840760" cy="3730317"/>
          </a:xfrm>
          <a:prstGeom prst="rect">
            <a:avLst/>
          </a:prstGeom>
        </p:spPr>
        <p:txBody>
          <a:bodyPr wrap="square">
            <a:spAutoFit/>
          </a:bodyPr>
          <a:lstStyle/>
          <a:p>
            <a:pPr marL="342900" indent="-342900">
              <a:lnSpc>
                <a:spcPct val="150000"/>
              </a:lnSpc>
              <a:buClr>
                <a:srgbClr val="00B0F0"/>
              </a:buClr>
              <a:buFont typeface="Wingdings" pitchFamily="2" charset="2"/>
              <a:buChar char="ü"/>
            </a:pPr>
            <a:r>
              <a:rPr lang="en-IN" sz="2000" dirty="0">
                <a:latin typeface="Times New Roman" pitchFamily="18" charset="0"/>
                <a:cs typeface="Times New Roman" pitchFamily="18" charset="0"/>
              </a:rPr>
              <a:t>Electrode pop, electrode contact, electrode movement</a:t>
            </a:r>
          </a:p>
          <a:p>
            <a:pPr marL="342900" indent="-342900">
              <a:lnSpc>
                <a:spcPct val="150000"/>
              </a:lnSpc>
              <a:buClr>
                <a:srgbClr val="00B0F0"/>
              </a:buClr>
              <a:buFont typeface="Wingdings" pitchFamily="2" charset="2"/>
              <a:buChar char="ü"/>
            </a:pPr>
            <a:r>
              <a:rPr lang="en-IN" sz="2000" dirty="0">
                <a:latin typeface="Times New Roman" pitchFamily="18" charset="0"/>
                <a:cs typeface="Times New Roman" pitchFamily="18" charset="0"/>
              </a:rPr>
              <a:t>Perspiration – the process of sweating</a:t>
            </a:r>
          </a:p>
          <a:p>
            <a:pPr marL="342900" indent="-342900">
              <a:lnSpc>
                <a:spcPct val="150000"/>
              </a:lnSpc>
              <a:buClr>
                <a:srgbClr val="00B0F0"/>
              </a:buClr>
              <a:buFont typeface="Wingdings" pitchFamily="2" charset="2"/>
              <a:buChar char="ü"/>
            </a:pPr>
            <a:r>
              <a:rPr lang="en-IN" sz="2000" dirty="0">
                <a:latin typeface="Times New Roman" pitchFamily="18" charset="0"/>
                <a:cs typeface="Times New Roman" pitchFamily="18" charset="0"/>
              </a:rPr>
              <a:t>salt bridge – differs from perspiration by low amplitude.</a:t>
            </a:r>
          </a:p>
          <a:p>
            <a:pPr marL="342900" indent="-342900">
              <a:lnSpc>
                <a:spcPct val="150000"/>
              </a:lnSpc>
              <a:buClr>
                <a:srgbClr val="00B0F0"/>
              </a:buClr>
              <a:buFont typeface="Wingdings" pitchFamily="2" charset="2"/>
              <a:buChar char="ü"/>
            </a:pPr>
            <a:r>
              <a:rPr lang="en-GB" sz="2000" dirty="0">
                <a:latin typeface="Times New Roman" pitchFamily="18" charset="0"/>
                <a:cs typeface="Times New Roman" pitchFamily="18" charset="0"/>
              </a:rPr>
              <a:t>Movement artifacts - Movement of head, body and limbs produce irregular high voltage potentials</a:t>
            </a:r>
            <a:endParaRPr lang="en-IN" sz="2000" dirty="0">
              <a:latin typeface="Times New Roman" pitchFamily="18" charset="0"/>
              <a:cs typeface="Times New Roman" pitchFamily="18" charset="0"/>
            </a:endParaRPr>
          </a:p>
          <a:p>
            <a:pPr marL="342900" indent="-342900">
              <a:lnSpc>
                <a:spcPct val="150000"/>
              </a:lnSpc>
              <a:buClr>
                <a:srgbClr val="00B0F0"/>
              </a:buClr>
              <a:buFont typeface="Wingdings" pitchFamily="2" charset="2"/>
              <a:buChar char="ü"/>
            </a:pPr>
            <a:r>
              <a:rPr lang="en-IN" sz="2000" dirty="0">
                <a:latin typeface="Times New Roman" pitchFamily="18" charset="0"/>
                <a:cs typeface="Times New Roman" pitchFamily="18" charset="0"/>
              </a:rPr>
              <a:t>50/60 Hz ambient electrical noise.</a:t>
            </a:r>
          </a:p>
          <a:p>
            <a:pPr marL="342900" indent="-342900">
              <a:lnSpc>
                <a:spcPct val="150000"/>
              </a:lnSpc>
              <a:buClr>
                <a:srgbClr val="00B0F0"/>
              </a:buClr>
              <a:buFont typeface="Wingdings" pitchFamily="2" charset="2"/>
              <a:buChar char="ü"/>
            </a:pPr>
            <a:r>
              <a:rPr lang="en-IN" sz="2000" dirty="0">
                <a:latin typeface="Times New Roman" pitchFamily="18" charset="0"/>
                <a:cs typeface="Times New Roman" pitchFamily="18" charset="0"/>
              </a:rPr>
              <a:t>Ventilators, circulatory pumps.</a:t>
            </a:r>
          </a:p>
          <a:p>
            <a:pPr marL="342900" indent="-342900">
              <a:lnSpc>
                <a:spcPct val="150000"/>
              </a:lnSpc>
              <a:buClr>
                <a:srgbClr val="00B0F0"/>
              </a:buClr>
              <a:buFont typeface="Wingdings" pitchFamily="2" charset="2"/>
              <a:buChar char="ü"/>
            </a:pPr>
            <a:r>
              <a:rPr lang="en-IN" sz="2000" dirty="0">
                <a:latin typeface="Times New Roman" pitchFamily="18" charset="0"/>
                <a:cs typeface="Times New Roman" pitchFamily="18" charset="0"/>
              </a:rPr>
              <a:t>Telephone, mobile.</a:t>
            </a:r>
            <a:endParaRPr lang="en-IN" sz="2000" b="1" dirty="0">
              <a:latin typeface="Times New Roman" pitchFamily="18" charset="0"/>
              <a:cs typeface="Times New Roman" pitchFamily="18" charset="0"/>
            </a:endParaRPr>
          </a:p>
        </p:txBody>
      </p:sp>
      <p:sp>
        <p:nvSpPr>
          <p:cNvPr id="5" name="Title 1"/>
          <p:cNvSpPr>
            <a:spLocks noGrp="1"/>
          </p:cNvSpPr>
          <p:nvPr>
            <p:ph type="title"/>
          </p:nvPr>
        </p:nvSpPr>
        <p:spPr>
          <a:xfrm>
            <a:off x="335360" y="188640"/>
            <a:ext cx="8866441" cy="524810"/>
          </a:xfrm>
        </p:spPr>
        <p:txBody>
          <a:bodyPr>
            <a:normAutofit/>
          </a:bodyPr>
          <a:lstStyle/>
          <a:p>
            <a:r>
              <a:rPr lang="en-IN" sz="2400" b="1" dirty="0">
                <a:solidFill>
                  <a:srgbClr val="00B0F0"/>
                </a:solidFill>
              </a:rPr>
              <a:t>Electrode</a:t>
            </a:r>
            <a:r>
              <a:rPr lang="en-IN" sz="2400" b="1" dirty="0">
                <a:solidFill>
                  <a:srgbClr val="FF0000"/>
                </a:solidFill>
              </a:rPr>
              <a:t> </a:t>
            </a:r>
            <a:r>
              <a:rPr lang="en-IN" sz="2400" b="1" dirty="0">
                <a:solidFill>
                  <a:srgbClr val="00B0F0"/>
                </a:solidFill>
              </a:rPr>
              <a:t>and Equipment Artifacts</a:t>
            </a:r>
          </a:p>
        </p:txBody>
      </p:sp>
      <p:pic>
        <p:nvPicPr>
          <p:cNvPr id="6" name="Picture 5">
            <a:extLst>
              <a:ext uri="{FF2B5EF4-FFF2-40B4-BE49-F238E27FC236}">
                <a16:creationId xmlns:a16="http://schemas.microsoft.com/office/drawing/2014/main" id="{9DE6AC2F-4D7F-824A-BF1A-9225F0B7AA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96200" y="519994"/>
            <a:ext cx="4098050" cy="240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81E97B2B-D8FD-9B4D-A657-5E9434B94F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96200" y="3339718"/>
            <a:ext cx="4098050" cy="245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588833FA-D209-CC4E-A867-F7E51CA266DB}"/>
              </a:ext>
            </a:extLst>
          </p:cNvPr>
          <p:cNvSpPr/>
          <p:nvPr/>
        </p:nvSpPr>
        <p:spPr>
          <a:xfrm>
            <a:off x="8996694" y="2923936"/>
            <a:ext cx="1897062" cy="277812"/>
          </a:xfrm>
          <a:prstGeom prst="rect">
            <a:avLst/>
          </a:prstGeom>
        </p:spPr>
        <p:txBody>
          <a:bodyPr>
            <a:spAutoFit/>
          </a:bodyPr>
          <a:lstStyle/>
          <a:p>
            <a:pPr marL="0" lvl="1" algn="ctr" eaLnBrk="1" hangingPunct="1">
              <a:buClr>
                <a:schemeClr val="accent1">
                  <a:lumMod val="50000"/>
                </a:schemeClr>
              </a:buClr>
              <a:buSzPct val="130000"/>
              <a:defRPr/>
            </a:pPr>
            <a:r>
              <a:rPr lang="en-US" altLang="en-US" sz="1200" b="1" dirty="0">
                <a:latin typeface="Times New Roman" panose="02020603050405020304" pitchFamily="18" charset="0"/>
                <a:cs typeface="Times New Roman" panose="02020603050405020304" pitchFamily="18" charset="0"/>
              </a:rPr>
              <a:t>Electrode Pop</a:t>
            </a:r>
          </a:p>
        </p:txBody>
      </p:sp>
      <p:sp>
        <p:nvSpPr>
          <p:cNvPr id="9" name="Rectangle 8">
            <a:extLst>
              <a:ext uri="{FF2B5EF4-FFF2-40B4-BE49-F238E27FC236}">
                <a16:creationId xmlns:a16="http://schemas.microsoft.com/office/drawing/2014/main" id="{A1D25FB7-D438-6E41-B11B-976DD9EE2367}"/>
              </a:ext>
            </a:extLst>
          </p:cNvPr>
          <p:cNvSpPr/>
          <p:nvPr/>
        </p:nvSpPr>
        <p:spPr>
          <a:xfrm>
            <a:off x="8996694" y="5794340"/>
            <a:ext cx="1897062" cy="276225"/>
          </a:xfrm>
          <a:prstGeom prst="rect">
            <a:avLst/>
          </a:prstGeom>
        </p:spPr>
        <p:txBody>
          <a:bodyPr>
            <a:spAutoFit/>
          </a:bodyPr>
          <a:lstStyle/>
          <a:p>
            <a:pPr marL="0" lvl="1" algn="ctr" eaLnBrk="1" hangingPunct="1">
              <a:buClr>
                <a:schemeClr val="accent1">
                  <a:lumMod val="50000"/>
                </a:schemeClr>
              </a:buClr>
              <a:buSzPct val="130000"/>
              <a:defRPr/>
            </a:pPr>
            <a:r>
              <a:rPr lang="en-US" altLang="en-US" sz="1200" b="1" dirty="0">
                <a:latin typeface="Times New Roman" panose="02020603050405020304" pitchFamily="18" charset="0"/>
                <a:cs typeface="Times New Roman" panose="02020603050405020304" pitchFamily="18" charset="0"/>
              </a:rPr>
              <a:t>Electrode Movement</a:t>
            </a:r>
          </a:p>
        </p:txBody>
      </p:sp>
    </p:spTree>
    <p:extLst>
      <p:ext uri="{BB962C8B-B14F-4D97-AF65-F5344CB8AC3E}">
        <p14:creationId xmlns:p14="http://schemas.microsoft.com/office/powerpoint/2010/main" val="2068580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ACE6AF-2ACE-F643-9BE0-9EC321F88D7B}"/>
              </a:ext>
            </a:extLst>
          </p:cNvPr>
          <p:cNvSpPr>
            <a:spLocks noGrp="1"/>
          </p:cNvSpPr>
          <p:nvPr>
            <p:ph idx="1"/>
          </p:nvPr>
        </p:nvSpPr>
        <p:spPr>
          <a:xfrm>
            <a:off x="335360" y="980728"/>
            <a:ext cx="10945216" cy="4351338"/>
          </a:xfrm>
        </p:spPr>
        <p:txBody>
          <a:bodyPr>
            <a:normAutofit/>
          </a:bodyPr>
          <a:lstStyle/>
          <a:p>
            <a:r>
              <a:rPr lang="en-IN" sz="2400" dirty="0"/>
              <a:t>Seen due to smearing of the electrode paste between electrodes or presence of perspiration across the scalp </a:t>
            </a:r>
          </a:p>
          <a:p>
            <a:r>
              <a:rPr lang="en-IN" sz="2400" dirty="0"/>
              <a:t>Forms an unwanted electrical connection between the electrodes forming a channel </a:t>
            </a:r>
          </a:p>
          <a:p>
            <a:pPr>
              <a:buFont typeface="Wingdings" pitchFamily="2" charset="2"/>
              <a:buChar char="ü"/>
            </a:pPr>
            <a:r>
              <a:rPr lang="en-IN" sz="2400" dirty="0"/>
              <a:t>Perspiration artifact</a:t>
            </a:r>
          </a:p>
          <a:p>
            <a:pPr marL="457200" lvl="1" indent="0">
              <a:buNone/>
            </a:pPr>
            <a:r>
              <a:rPr lang="en-IN" sz="1800" dirty="0"/>
              <a:t>- manifests as low amplitude </a:t>
            </a:r>
          </a:p>
          <a:p>
            <a:pPr marL="457200" lvl="1" indent="0">
              <a:buNone/>
            </a:pPr>
            <a:r>
              <a:rPr lang="en-IN" sz="1800" dirty="0"/>
              <a:t>- undulating (smooth) waves</a:t>
            </a:r>
            <a:br>
              <a:rPr lang="en-IN" sz="1800" dirty="0"/>
            </a:br>
            <a:r>
              <a:rPr lang="en-IN" sz="1800" dirty="0"/>
              <a:t>- duration is typically greater than 2 sec </a:t>
            </a:r>
          </a:p>
          <a:p>
            <a:pPr>
              <a:buFont typeface="Wingdings" pitchFamily="2" charset="2"/>
              <a:buChar char="ü"/>
            </a:pPr>
            <a:r>
              <a:rPr lang="en-IN" sz="2400" dirty="0"/>
              <a:t>Slat bridge artifact</a:t>
            </a:r>
            <a:br>
              <a:rPr lang="en-IN" sz="2400" dirty="0"/>
            </a:br>
            <a:r>
              <a:rPr lang="en-IN" sz="2400" dirty="0"/>
              <a:t>- lower in amplitude</a:t>
            </a:r>
          </a:p>
          <a:p>
            <a:pPr marL="0" indent="0">
              <a:buNone/>
            </a:pPr>
            <a:r>
              <a:rPr lang="en-IN" sz="2400" dirty="0"/>
              <a:t>    - not wavering with low frequency oscillation - typically include only one channel </a:t>
            </a:r>
          </a:p>
          <a:p>
            <a:pPr marL="0" indent="0">
              <a:buNone/>
            </a:pPr>
            <a:r>
              <a:rPr lang="en-IN" sz="2400" dirty="0"/>
              <a:t>    - It may appear flat and close to isoelectric </a:t>
            </a:r>
          </a:p>
          <a:p>
            <a:endParaRPr lang="en-US" sz="2400" dirty="0"/>
          </a:p>
        </p:txBody>
      </p:sp>
      <p:sp>
        <p:nvSpPr>
          <p:cNvPr id="4" name="Title 1">
            <a:extLst>
              <a:ext uri="{FF2B5EF4-FFF2-40B4-BE49-F238E27FC236}">
                <a16:creationId xmlns:a16="http://schemas.microsoft.com/office/drawing/2014/main" id="{75CD3653-3EEA-0849-969A-42F1D107FF0B}"/>
              </a:ext>
            </a:extLst>
          </p:cNvPr>
          <p:cNvSpPr>
            <a:spLocks noGrp="1"/>
          </p:cNvSpPr>
          <p:nvPr>
            <p:ph type="title"/>
          </p:nvPr>
        </p:nvSpPr>
        <p:spPr>
          <a:xfrm>
            <a:off x="335360" y="188640"/>
            <a:ext cx="8866441" cy="524810"/>
          </a:xfrm>
        </p:spPr>
        <p:txBody>
          <a:bodyPr>
            <a:normAutofit/>
          </a:bodyPr>
          <a:lstStyle/>
          <a:p>
            <a:r>
              <a:rPr lang="en-IN" sz="2400" b="1" dirty="0">
                <a:solidFill>
                  <a:srgbClr val="00B0F0"/>
                </a:solidFill>
              </a:rPr>
              <a:t>Electrode</a:t>
            </a:r>
            <a:r>
              <a:rPr lang="en-IN" sz="2400" b="1" dirty="0">
                <a:solidFill>
                  <a:srgbClr val="FF0000"/>
                </a:solidFill>
              </a:rPr>
              <a:t> </a:t>
            </a:r>
            <a:r>
              <a:rPr lang="en-IN" sz="2400" b="1" dirty="0">
                <a:solidFill>
                  <a:srgbClr val="00B0F0"/>
                </a:solidFill>
              </a:rPr>
              <a:t>and Equipment Artifacts</a:t>
            </a:r>
          </a:p>
        </p:txBody>
      </p:sp>
    </p:spTree>
    <p:extLst>
      <p:ext uri="{BB962C8B-B14F-4D97-AF65-F5344CB8AC3E}">
        <p14:creationId xmlns:p14="http://schemas.microsoft.com/office/powerpoint/2010/main" val="4139904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a:extLst>
              <a:ext uri="{FF2B5EF4-FFF2-40B4-BE49-F238E27FC236}">
                <a16:creationId xmlns:a16="http://schemas.microsoft.com/office/drawing/2014/main" id="{F48B1FDD-E082-664B-A189-924A2B2E4B6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21278" y="679400"/>
            <a:ext cx="3298286" cy="187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a:extLst>
              <a:ext uri="{FF2B5EF4-FFF2-40B4-BE49-F238E27FC236}">
                <a16:creationId xmlns:a16="http://schemas.microsoft.com/office/drawing/2014/main" id="{F23864A6-00AC-9E47-97E2-19AAF7A91C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3121071"/>
            <a:ext cx="3342439" cy="19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a:extLst>
              <a:ext uri="{FF2B5EF4-FFF2-40B4-BE49-F238E27FC236}">
                <a16:creationId xmlns:a16="http://schemas.microsoft.com/office/drawing/2014/main" id="{96627EC7-A284-444E-A7EF-A2C402F1CA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9911" y="679400"/>
            <a:ext cx="3464691" cy="187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a:extLst>
              <a:ext uri="{FF2B5EF4-FFF2-40B4-BE49-F238E27FC236}">
                <a16:creationId xmlns:a16="http://schemas.microsoft.com/office/drawing/2014/main" id="{D90F48F4-A609-6F4D-9CF6-535BE673B3C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0452" y="3145627"/>
            <a:ext cx="3455963" cy="1969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a:extLst>
              <a:ext uri="{FF2B5EF4-FFF2-40B4-BE49-F238E27FC236}">
                <a16:creationId xmlns:a16="http://schemas.microsoft.com/office/drawing/2014/main" id="{19E16504-57FA-0248-BC78-3C3782BD732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256240" y="679400"/>
            <a:ext cx="3306489" cy="187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a:extLst>
              <a:ext uri="{FF2B5EF4-FFF2-40B4-BE49-F238E27FC236}">
                <a16:creationId xmlns:a16="http://schemas.microsoft.com/office/drawing/2014/main" id="{0FC71D82-0878-424C-85AA-54965447CA2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56240" y="3121071"/>
            <a:ext cx="3306489" cy="19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A82D4B7E-1A91-4142-AC80-C372F850BE18}"/>
              </a:ext>
            </a:extLst>
          </p:cNvPr>
          <p:cNvSpPr/>
          <p:nvPr/>
        </p:nvSpPr>
        <p:spPr>
          <a:xfrm>
            <a:off x="5137752" y="2591925"/>
            <a:ext cx="2065337" cy="277813"/>
          </a:xfrm>
          <a:prstGeom prst="rect">
            <a:avLst/>
          </a:prstGeom>
        </p:spPr>
        <p:txBody>
          <a:bodyPr>
            <a:spAutoFit/>
          </a:bodyPr>
          <a:lstStyle/>
          <a:p>
            <a:pPr marL="0" lvl="1" algn="ctr" eaLnBrk="1" hangingPunct="1">
              <a:buClr>
                <a:schemeClr val="accent1">
                  <a:lumMod val="50000"/>
                </a:schemeClr>
              </a:buClr>
              <a:buSzPct val="130000"/>
              <a:defRPr/>
            </a:pPr>
            <a:r>
              <a:rPr lang="en-US" altLang="en-US" sz="1200" b="1" dirty="0">
                <a:latin typeface="Times New Roman" panose="02020603050405020304" pitchFamily="18" charset="0"/>
                <a:cs typeface="Times New Roman" panose="02020603050405020304" pitchFamily="18" charset="0"/>
              </a:rPr>
              <a:t>Electrode Lead Movement</a:t>
            </a:r>
          </a:p>
        </p:txBody>
      </p:sp>
      <p:sp>
        <p:nvSpPr>
          <p:cNvPr id="15" name="Rectangle 14">
            <a:extLst>
              <a:ext uri="{FF2B5EF4-FFF2-40B4-BE49-F238E27FC236}">
                <a16:creationId xmlns:a16="http://schemas.microsoft.com/office/drawing/2014/main" id="{3A0AEBD0-B9B5-2046-919D-B06ED96D5A30}"/>
              </a:ext>
            </a:extLst>
          </p:cNvPr>
          <p:cNvSpPr/>
          <p:nvPr/>
        </p:nvSpPr>
        <p:spPr>
          <a:xfrm>
            <a:off x="5127880" y="5114821"/>
            <a:ext cx="2065337" cy="276225"/>
          </a:xfrm>
          <a:prstGeom prst="rect">
            <a:avLst/>
          </a:prstGeom>
        </p:spPr>
        <p:txBody>
          <a:bodyPr>
            <a:spAutoFit/>
          </a:bodyPr>
          <a:lstStyle/>
          <a:p>
            <a:pPr marL="0" lvl="1" algn="ctr" eaLnBrk="1" hangingPunct="1">
              <a:buClr>
                <a:schemeClr val="accent1">
                  <a:lumMod val="50000"/>
                </a:schemeClr>
              </a:buClr>
              <a:buSzPct val="130000"/>
              <a:defRPr/>
            </a:pPr>
            <a:r>
              <a:rPr lang="en-US" altLang="en-US" sz="1200" b="1" dirty="0">
                <a:latin typeface="Times New Roman" panose="02020603050405020304" pitchFamily="18" charset="0"/>
                <a:cs typeface="Times New Roman" panose="02020603050405020304" pitchFamily="18" charset="0"/>
              </a:rPr>
              <a:t>Perspiration</a:t>
            </a:r>
          </a:p>
        </p:txBody>
      </p:sp>
      <p:sp>
        <p:nvSpPr>
          <p:cNvPr id="16" name="Rectangle 15">
            <a:extLst>
              <a:ext uri="{FF2B5EF4-FFF2-40B4-BE49-F238E27FC236}">
                <a16:creationId xmlns:a16="http://schemas.microsoft.com/office/drawing/2014/main" id="{D11975C9-AA76-D340-9870-4D0EF90260F2}"/>
              </a:ext>
            </a:extLst>
          </p:cNvPr>
          <p:cNvSpPr/>
          <p:nvPr/>
        </p:nvSpPr>
        <p:spPr>
          <a:xfrm>
            <a:off x="1202884" y="2582400"/>
            <a:ext cx="2065337" cy="277812"/>
          </a:xfrm>
          <a:prstGeom prst="rect">
            <a:avLst/>
          </a:prstGeom>
        </p:spPr>
        <p:txBody>
          <a:bodyPr>
            <a:spAutoFit/>
          </a:bodyPr>
          <a:lstStyle/>
          <a:p>
            <a:pPr marL="0" lvl="1" algn="ctr" eaLnBrk="1" hangingPunct="1">
              <a:buClr>
                <a:schemeClr val="accent1">
                  <a:lumMod val="50000"/>
                </a:schemeClr>
              </a:buClr>
              <a:buSzPct val="130000"/>
              <a:defRPr/>
            </a:pPr>
            <a:r>
              <a:rPr lang="en-US" altLang="en-US" sz="1200" b="1" dirty="0">
                <a:latin typeface="Times New Roman" panose="02020603050405020304" pitchFamily="18" charset="0"/>
                <a:cs typeface="Times New Roman" panose="02020603050405020304" pitchFamily="18" charset="0"/>
              </a:rPr>
              <a:t>Salt Bridge</a:t>
            </a:r>
          </a:p>
        </p:txBody>
      </p:sp>
      <p:sp>
        <p:nvSpPr>
          <p:cNvPr id="17" name="Rectangle 16">
            <a:extLst>
              <a:ext uri="{FF2B5EF4-FFF2-40B4-BE49-F238E27FC236}">
                <a16:creationId xmlns:a16="http://schemas.microsoft.com/office/drawing/2014/main" id="{E18E4AC9-313E-6B48-B613-769E3EE9FD38}"/>
              </a:ext>
            </a:extLst>
          </p:cNvPr>
          <p:cNvSpPr/>
          <p:nvPr/>
        </p:nvSpPr>
        <p:spPr>
          <a:xfrm>
            <a:off x="1127448" y="5157192"/>
            <a:ext cx="2065337" cy="276225"/>
          </a:xfrm>
          <a:prstGeom prst="rect">
            <a:avLst/>
          </a:prstGeom>
        </p:spPr>
        <p:txBody>
          <a:bodyPr>
            <a:spAutoFit/>
          </a:bodyPr>
          <a:lstStyle/>
          <a:p>
            <a:pPr marL="0" lvl="1" algn="ctr" eaLnBrk="1" hangingPunct="1">
              <a:buClr>
                <a:schemeClr val="accent1">
                  <a:lumMod val="50000"/>
                </a:schemeClr>
              </a:buClr>
              <a:buSzPct val="130000"/>
              <a:defRPr/>
            </a:pPr>
            <a:r>
              <a:rPr lang="en-US" altLang="en-US" sz="1200" b="1" dirty="0">
                <a:latin typeface="Times New Roman" panose="02020603050405020304" pitchFamily="18" charset="0"/>
                <a:cs typeface="Times New Roman" panose="02020603050405020304" pitchFamily="18" charset="0"/>
              </a:rPr>
              <a:t>60 Hz</a:t>
            </a:r>
          </a:p>
        </p:txBody>
      </p:sp>
      <p:sp>
        <p:nvSpPr>
          <p:cNvPr id="18" name="Rectangle 17">
            <a:extLst>
              <a:ext uri="{FF2B5EF4-FFF2-40B4-BE49-F238E27FC236}">
                <a16:creationId xmlns:a16="http://schemas.microsoft.com/office/drawing/2014/main" id="{0AC68A2C-8645-D244-8207-5C269F6B0C8B}"/>
              </a:ext>
            </a:extLst>
          </p:cNvPr>
          <p:cNvSpPr/>
          <p:nvPr/>
        </p:nvSpPr>
        <p:spPr>
          <a:xfrm>
            <a:off x="8876815" y="2591925"/>
            <a:ext cx="2065338" cy="277813"/>
          </a:xfrm>
          <a:prstGeom prst="rect">
            <a:avLst/>
          </a:prstGeom>
        </p:spPr>
        <p:txBody>
          <a:bodyPr>
            <a:spAutoFit/>
          </a:bodyPr>
          <a:lstStyle/>
          <a:p>
            <a:pPr marL="0" lvl="1" algn="ctr" eaLnBrk="1" hangingPunct="1">
              <a:buClr>
                <a:schemeClr val="accent1">
                  <a:lumMod val="50000"/>
                </a:schemeClr>
              </a:buClr>
              <a:buSzPct val="130000"/>
              <a:defRPr/>
            </a:pPr>
            <a:r>
              <a:rPr lang="en-US" altLang="en-US" sz="1200" b="1" dirty="0">
                <a:latin typeface="Times New Roman" panose="02020603050405020304" pitchFamily="18" charset="0"/>
                <a:cs typeface="Times New Roman" panose="02020603050405020304" pitchFamily="18" charset="0"/>
              </a:rPr>
              <a:t>Electrical Motor</a:t>
            </a:r>
          </a:p>
        </p:txBody>
      </p:sp>
      <p:sp>
        <p:nvSpPr>
          <p:cNvPr id="19" name="Rectangle 18">
            <a:extLst>
              <a:ext uri="{FF2B5EF4-FFF2-40B4-BE49-F238E27FC236}">
                <a16:creationId xmlns:a16="http://schemas.microsoft.com/office/drawing/2014/main" id="{15D70781-3A99-A643-B1E1-280C0C4EC1A3}"/>
              </a:ext>
            </a:extLst>
          </p:cNvPr>
          <p:cNvSpPr/>
          <p:nvPr/>
        </p:nvSpPr>
        <p:spPr>
          <a:xfrm>
            <a:off x="8876815" y="5114822"/>
            <a:ext cx="2063750" cy="276225"/>
          </a:xfrm>
          <a:prstGeom prst="rect">
            <a:avLst/>
          </a:prstGeom>
        </p:spPr>
        <p:txBody>
          <a:bodyPr>
            <a:spAutoFit/>
          </a:bodyPr>
          <a:lstStyle/>
          <a:p>
            <a:pPr marL="0" lvl="1" algn="ctr" eaLnBrk="1" hangingPunct="1">
              <a:buClr>
                <a:schemeClr val="accent1">
                  <a:lumMod val="50000"/>
                </a:schemeClr>
              </a:buClr>
              <a:buSzPct val="130000"/>
              <a:defRPr/>
            </a:pPr>
            <a:r>
              <a:rPr lang="en-US" altLang="en-US" sz="1200" b="1" dirty="0">
                <a:latin typeface="Times New Roman" panose="02020603050405020304" pitchFamily="18" charset="0"/>
                <a:cs typeface="Times New Roman" panose="02020603050405020304" pitchFamily="18" charset="0"/>
              </a:rPr>
              <a:t>Phone</a:t>
            </a:r>
          </a:p>
        </p:txBody>
      </p:sp>
      <p:sp>
        <p:nvSpPr>
          <p:cNvPr id="20" name="Title 1">
            <a:extLst>
              <a:ext uri="{FF2B5EF4-FFF2-40B4-BE49-F238E27FC236}">
                <a16:creationId xmlns:a16="http://schemas.microsoft.com/office/drawing/2014/main" id="{C533FD74-4C64-904C-90B4-DB2FBD51B16D}"/>
              </a:ext>
            </a:extLst>
          </p:cNvPr>
          <p:cNvSpPr>
            <a:spLocks noGrp="1"/>
          </p:cNvSpPr>
          <p:nvPr>
            <p:ph type="title"/>
          </p:nvPr>
        </p:nvSpPr>
        <p:spPr>
          <a:xfrm>
            <a:off x="335360" y="188640"/>
            <a:ext cx="8866441" cy="524810"/>
          </a:xfrm>
        </p:spPr>
        <p:txBody>
          <a:bodyPr>
            <a:normAutofit/>
          </a:bodyPr>
          <a:lstStyle/>
          <a:p>
            <a:r>
              <a:rPr lang="en-IN" sz="2400" b="1" dirty="0">
                <a:solidFill>
                  <a:srgbClr val="00B0F0"/>
                </a:solidFill>
              </a:rPr>
              <a:t>Electrode</a:t>
            </a:r>
            <a:r>
              <a:rPr lang="en-IN" sz="2400" b="1" dirty="0">
                <a:solidFill>
                  <a:srgbClr val="FF0000"/>
                </a:solidFill>
              </a:rPr>
              <a:t> </a:t>
            </a:r>
            <a:r>
              <a:rPr lang="en-IN" sz="2400" b="1" dirty="0">
                <a:solidFill>
                  <a:srgbClr val="00B0F0"/>
                </a:solidFill>
              </a:rPr>
              <a:t>and Equipment Artifacts</a:t>
            </a:r>
          </a:p>
        </p:txBody>
      </p:sp>
    </p:spTree>
    <p:extLst>
      <p:ext uri="{BB962C8B-B14F-4D97-AF65-F5344CB8AC3E}">
        <p14:creationId xmlns:p14="http://schemas.microsoft.com/office/powerpoint/2010/main" val="4155934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95820" y="2636912"/>
            <a:ext cx="2952328" cy="584775"/>
          </a:xfrm>
          <a:prstGeom prst="rect">
            <a:avLst/>
          </a:prstGeom>
          <a:noFill/>
        </p:spPr>
        <p:txBody>
          <a:bodyPr wrap="square" rtlCol="0">
            <a:spAutoFit/>
          </a:bodyPr>
          <a:lstStyle/>
          <a:p>
            <a:pPr algn="ctr"/>
            <a:r>
              <a:rPr lang="en-IN" sz="3200" b="1" dirty="0"/>
              <a:t>Thank You!</a:t>
            </a:r>
          </a:p>
        </p:txBody>
      </p:sp>
    </p:spTree>
    <p:extLst>
      <p:ext uri="{BB962C8B-B14F-4D97-AF65-F5344CB8AC3E}">
        <p14:creationId xmlns:p14="http://schemas.microsoft.com/office/powerpoint/2010/main" val="31859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 name="Picture 3">
            <a:extLst>
              <a:ext uri="{FF2B5EF4-FFF2-40B4-BE49-F238E27FC236}">
                <a16:creationId xmlns:a16="http://schemas.microsoft.com/office/drawing/2014/main" id="{8DC22D20-EAC7-3B41-819B-8243D1D4ACB2}"/>
              </a:ext>
            </a:extLst>
          </p:cNvPr>
          <p:cNvPicPr>
            <a:picLocks noChangeAspect="1"/>
          </p:cNvPicPr>
          <p:nvPr/>
        </p:nvPicPr>
        <p:blipFill>
          <a:blip r:embed="rId3"/>
          <a:stretch>
            <a:fillRect/>
          </a:stretch>
        </p:blipFill>
        <p:spPr>
          <a:xfrm>
            <a:off x="6242147" y="492455"/>
            <a:ext cx="5836980" cy="4993861"/>
          </a:xfrm>
          <a:prstGeom prst="rect">
            <a:avLst/>
          </a:prstGeom>
        </p:spPr>
      </p:pic>
      <p:pic>
        <p:nvPicPr>
          <p:cNvPr id="5" name="Picture 4">
            <a:extLst>
              <a:ext uri="{FF2B5EF4-FFF2-40B4-BE49-F238E27FC236}">
                <a16:creationId xmlns:a16="http://schemas.microsoft.com/office/drawing/2014/main" id="{053B6209-9015-DF4E-9F78-E6EDCB564425}"/>
              </a:ext>
            </a:extLst>
          </p:cNvPr>
          <p:cNvPicPr>
            <a:picLocks noChangeAspect="1"/>
          </p:cNvPicPr>
          <p:nvPr/>
        </p:nvPicPr>
        <p:blipFill>
          <a:blip r:embed="rId4"/>
          <a:stretch>
            <a:fillRect/>
          </a:stretch>
        </p:blipFill>
        <p:spPr>
          <a:xfrm>
            <a:off x="6237027" y="492455"/>
            <a:ext cx="5760824" cy="5230416"/>
          </a:xfrm>
          <a:prstGeom prst="rect">
            <a:avLst/>
          </a:prstGeom>
        </p:spPr>
      </p:pic>
      <p:pic>
        <p:nvPicPr>
          <p:cNvPr id="19" name="Shape 120">
            <a:extLst>
              <a:ext uri="{FF2B5EF4-FFF2-40B4-BE49-F238E27FC236}">
                <a16:creationId xmlns:a16="http://schemas.microsoft.com/office/drawing/2014/main" id="{A4B6A91E-570D-CD4B-B3B6-3A165EE8C00D}"/>
              </a:ext>
            </a:extLst>
          </p:cNvPr>
          <p:cNvPicPr preferRelativeResize="0"/>
          <p:nvPr/>
        </p:nvPicPr>
        <p:blipFill>
          <a:blip r:embed="rId5">
            <a:alphaModFix/>
          </a:blip>
          <a:stretch>
            <a:fillRect/>
          </a:stretch>
        </p:blipFill>
        <p:spPr>
          <a:xfrm>
            <a:off x="6206149" y="587312"/>
            <a:ext cx="5859860" cy="5350737"/>
          </a:xfrm>
          <a:prstGeom prst="rect">
            <a:avLst/>
          </a:prstGeom>
          <a:noFill/>
          <a:ln>
            <a:noFill/>
          </a:ln>
        </p:spPr>
      </p:pic>
      <p:sp>
        <p:nvSpPr>
          <p:cNvPr id="415" name="Google Shape;415;p71"/>
          <p:cNvSpPr/>
          <p:nvPr/>
        </p:nvSpPr>
        <p:spPr>
          <a:xfrm>
            <a:off x="914722" y="824281"/>
            <a:ext cx="1351840" cy="823785"/>
          </a:xfrm>
          <a:prstGeom prst="ellipse">
            <a:avLst/>
          </a:prstGeom>
          <a:solidFill>
            <a:srgbClr val="FF9900"/>
          </a:solidFill>
          <a:ln w="12700" cap="flat" cmpd="sng">
            <a:solidFill>
              <a:srgbClr val="FFC000"/>
            </a:solidFill>
            <a:prstDash val="solid"/>
            <a:miter lim="800000"/>
            <a:headEnd type="none" w="sm" len="sm"/>
            <a:tailEnd type="none" w="sm" len="sm"/>
          </a:ln>
        </p:spPr>
        <p:txBody>
          <a:bodyPr spcFirstLastPara="1" wrap="square" lIns="98725" tIns="49350" rIns="98725" bIns="49350" anchor="ctr" anchorCtr="0">
            <a:noAutofit/>
          </a:bodyPr>
          <a:lstStyle/>
          <a:p>
            <a:pPr marL="0" marR="0" lvl="0" indent="0" algn="ctr" rtl="0">
              <a:spcBef>
                <a:spcPts val="0"/>
              </a:spcBef>
              <a:spcAft>
                <a:spcPts val="0"/>
              </a:spcAft>
              <a:buNone/>
            </a:pPr>
            <a:r>
              <a:rPr lang="en-US" sz="3733" dirty="0">
                <a:solidFill>
                  <a:schemeClr val="lt1"/>
                </a:solidFill>
                <a:latin typeface="Calibri"/>
                <a:ea typeface="Calibri"/>
                <a:cs typeface="Calibri"/>
                <a:sym typeface="Calibri"/>
              </a:rPr>
              <a:t>01</a:t>
            </a:r>
            <a:endParaRPr dirty="0"/>
          </a:p>
        </p:txBody>
      </p:sp>
      <p:cxnSp>
        <p:nvCxnSpPr>
          <p:cNvPr id="416" name="Google Shape;416;p71"/>
          <p:cNvCxnSpPr/>
          <p:nvPr/>
        </p:nvCxnSpPr>
        <p:spPr>
          <a:xfrm rot="5400000">
            <a:off x="1946025" y="1274738"/>
            <a:ext cx="1106036" cy="1920"/>
          </a:xfrm>
          <a:prstGeom prst="straightConnector1">
            <a:avLst/>
          </a:prstGeom>
          <a:noFill/>
          <a:ln w="9525" cap="flat" cmpd="sng">
            <a:solidFill>
              <a:srgbClr val="BFBFBF"/>
            </a:solidFill>
            <a:prstDash val="solid"/>
            <a:miter lim="800000"/>
            <a:headEnd type="none" w="sm" len="sm"/>
            <a:tailEnd type="none" w="sm" len="sm"/>
          </a:ln>
        </p:spPr>
      </p:cxnSp>
      <p:sp>
        <p:nvSpPr>
          <p:cNvPr id="417" name="Google Shape;417;p71"/>
          <p:cNvSpPr txBox="1"/>
          <p:nvPr/>
        </p:nvSpPr>
        <p:spPr>
          <a:xfrm>
            <a:off x="2866722" y="914317"/>
            <a:ext cx="5621760" cy="592141"/>
          </a:xfrm>
          <a:prstGeom prst="rect">
            <a:avLst/>
          </a:prstGeom>
          <a:noFill/>
          <a:ln>
            <a:noFill/>
          </a:ln>
        </p:spPr>
        <p:txBody>
          <a:bodyPr spcFirstLastPara="1" wrap="square" lIns="98725" tIns="49350" rIns="98725" bIns="49350" anchor="t" anchorCtr="0">
            <a:noAutofit/>
          </a:bodyPr>
          <a:lstStyle/>
          <a:p>
            <a:pPr marL="0" marR="0" lvl="0" indent="0" algn="l" rtl="0">
              <a:spcBef>
                <a:spcPts val="0"/>
              </a:spcBef>
              <a:spcAft>
                <a:spcPts val="0"/>
              </a:spcAft>
              <a:buNone/>
            </a:pPr>
            <a:r>
              <a:rPr lang="en-US" sz="3200" dirty="0">
                <a:solidFill>
                  <a:srgbClr val="002060"/>
                </a:solidFill>
                <a:latin typeface="Calibri"/>
                <a:ea typeface="Calibri"/>
                <a:cs typeface="Calibri"/>
                <a:sym typeface="Calibri"/>
              </a:rPr>
              <a:t>P300</a:t>
            </a:r>
            <a:endParaRPr dirty="0">
              <a:solidFill>
                <a:srgbClr val="002060"/>
              </a:solidFill>
            </a:endParaRPr>
          </a:p>
        </p:txBody>
      </p:sp>
      <p:sp>
        <p:nvSpPr>
          <p:cNvPr id="418" name="Google Shape;418;p71"/>
          <p:cNvSpPr/>
          <p:nvPr/>
        </p:nvSpPr>
        <p:spPr>
          <a:xfrm>
            <a:off x="1652002" y="2031918"/>
            <a:ext cx="1351840" cy="823785"/>
          </a:xfrm>
          <a:prstGeom prst="ellipse">
            <a:avLst/>
          </a:prstGeom>
          <a:solidFill>
            <a:srgbClr val="FF9900"/>
          </a:solidFill>
          <a:ln w="12700" cap="flat" cmpd="sng">
            <a:solidFill>
              <a:srgbClr val="FFC000"/>
            </a:solidFill>
            <a:prstDash val="solid"/>
            <a:miter lim="800000"/>
            <a:headEnd type="none" w="sm" len="sm"/>
            <a:tailEnd type="none" w="sm" len="sm"/>
          </a:ln>
        </p:spPr>
        <p:txBody>
          <a:bodyPr spcFirstLastPara="1" wrap="square" lIns="98725" tIns="49350" rIns="98725" bIns="49350" anchor="ctr" anchorCtr="0">
            <a:noAutofit/>
          </a:bodyPr>
          <a:lstStyle/>
          <a:p>
            <a:pPr marL="0" marR="0" lvl="0" indent="0" algn="ctr" rtl="0">
              <a:spcBef>
                <a:spcPts val="0"/>
              </a:spcBef>
              <a:spcAft>
                <a:spcPts val="0"/>
              </a:spcAft>
              <a:buNone/>
            </a:pPr>
            <a:r>
              <a:rPr lang="en-US" sz="3733" dirty="0">
                <a:solidFill>
                  <a:schemeClr val="lt1"/>
                </a:solidFill>
                <a:latin typeface="Calibri"/>
                <a:ea typeface="Calibri"/>
                <a:cs typeface="Calibri"/>
                <a:sym typeface="Calibri"/>
              </a:rPr>
              <a:t>02</a:t>
            </a:r>
            <a:endParaRPr dirty="0"/>
          </a:p>
        </p:txBody>
      </p:sp>
      <p:cxnSp>
        <p:nvCxnSpPr>
          <p:cNvPr id="419" name="Google Shape;419;p71"/>
          <p:cNvCxnSpPr/>
          <p:nvPr/>
        </p:nvCxnSpPr>
        <p:spPr>
          <a:xfrm rot="5400000">
            <a:off x="2683305" y="2482376"/>
            <a:ext cx="1106036" cy="1920"/>
          </a:xfrm>
          <a:prstGeom prst="straightConnector1">
            <a:avLst/>
          </a:prstGeom>
          <a:noFill/>
          <a:ln w="9525" cap="flat" cmpd="sng">
            <a:solidFill>
              <a:srgbClr val="BFBFBF"/>
            </a:solidFill>
            <a:prstDash val="solid"/>
            <a:miter lim="800000"/>
            <a:headEnd type="none" w="sm" len="sm"/>
            <a:tailEnd type="none" w="sm" len="sm"/>
          </a:ln>
        </p:spPr>
      </p:cxnSp>
      <p:sp>
        <p:nvSpPr>
          <p:cNvPr id="420" name="Google Shape;420;p71"/>
          <p:cNvSpPr txBox="1"/>
          <p:nvPr/>
        </p:nvSpPr>
        <p:spPr>
          <a:xfrm>
            <a:off x="3604002" y="1989993"/>
            <a:ext cx="5621760" cy="592141"/>
          </a:xfrm>
          <a:prstGeom prst="rect">
            <a:avLst/>
          </a:prstGeom>
          <a:noFill/>
          <a:ln>
            <a:noFill/>
          </a:ln>
        </p:spPr>
        <p:txBody>
          <a:bodyPr spcFirstLastPara="1" wrap="square" lIns="98725" tIns="49350" rIns="98725" bIns="49350" anchor="t" anchorCtr="0">
            <a:noAutofit/>
          </a:bodyPr>
          <a:lstStyle/>
          <a:p>
            <a:pPr marL="0" marR="0" lvl="0" indent="0" algn="l" rtl="0">
              <a:spcBef>
                <a:spcPts val="0"/>
              </a:spcBef>
              <a:spcAft>
                <a:spcPts val="0"/>
              </a:spcAft>
              <a:buNone/>
            </a:pPr>
            <a:r>
              <a:rPr lang="en-US" sz="3200" dirty="0">
                <a:solidFill>
                  <a:srgbClr val="002060"/>
                </a:solidFill>
                <a:latin typeface="Calibri"/>
                <a:ea typeface="Calibri"/>
                <a:cs typeface="Calibri"/>
                <a:sym typeface="Calibri"/>
              </a:rPr>
              <a:t>SCPs</a:t>
            </a:r>
            <a:endParaRPr dirty="0">
              <a:solidFill>
                <a:srgbClr val="002060"/>
              </a:solidFill>
            </a:endParaRPr>
          </a:p>
        </p:txBody>
      </p:sp>
      <p:sp>
        <p:nvSpPr>
          <p:cNvPr id="421" name="Google Shape;421;p71"/>
          <p:cNvSpPr txBox="1"/>
          <p:nvPr/>
        </p:nvSpPr>
        <p:spPr>
          <a:xfrm>
            <a:off x="68584" y="53696"/>
            <a:ext cx="9754079" cy="470180"/>
          </a:xfrm>
          <a:prstGeom prst="rect">
            <a:avLst/>
          </a:prstGeom>
          <a:noFill/>
          <a:ln>
            <a:noFill/>
          </a:ln>
        </p:spPr>
        <p:txBody>
          <a:bodyPr spcFirstLastPara="1" wrap="square" lIns="98725" tIns="49350" rIns="98725" bIns="49350" anchor="t" anchorCtr="0">
            <a:noAutofit/>
          </a:bodyPr>
          <a:lstStyle/>
          <a:p>
            <a:pPr marL="0" marR="0" lvl="0" indent="0" algn="l" rtl="0">
              <a:spcBef>
                <a:spcPts val="0"/>
              </a:spcBef>
              <a:spcAft>
                <a:spcPts val="0"/>
              </a:spcAft>
              <a:buNone/>
            </a:pPr>
            <a:r>
              <a:rPr lang="en-US" sz="4000" b="1" dirty="0">
                <a:solidFill>
                  <a:srgbClr val="00B0F0"/>
                </a:solidFill>
                <a:latin typeface="Calibri"/>
                <a:ea typeface="Calibri"/>
                <a:cs typeface="Calibri"/>
                <a:sym typeface="Calibri"/>
              </a:rPr>
              <a:t>EEG Paradigms</a:t>
            </a:r>
            <a:endParaRPr sz="4000" dirty="0">
              <a:solidFill>
                <a:srgbClr val="00B0F0"/>
              </a:solidFill>
            </a:endParaRPr>
          </a:p>
        </p:txBody>
      </p:sp>
      <p:sp>
        <p:nvSpPr>
          <p:cNvPr id="422" name="Google Shape;422;p71"/>
          <p:cNvSpPr/>
          <p:nvPr/>
        </p:nvSpPr>
        <p:spPr>
          <a:xfrm>
            <a:off x="2237282" y="3262681"/>
            <a:ext cx="1351840" cy="823785"/>
          </a:xfrm>
          <a:prstGeom prst="ellipse">
            <a:avLst/>
          </a:prstGeom>
          <a:solidFill>
            <a:srgbClr val="FF9900"/>
          </a:solidFill>
          <a:ln w="12700" cap="flat" cmpd="sng">
            <a:solidFill>
              <a:srgbClr val="FFC000"/>
            </a:solidFill>
            <a:prstDash val="solid"/>
            <a:miter lim="800000"/>
            <a:headEnd type="none" w="sm" len="sm"/>
            <a:tailEnd type="none" w="sm" len="sm"/>
          </a:ln>
        </p:spPr>
        <p:txBody>
          <a:bodyPr spcFirstLastPara="1" wrap="square" lIns="98725" tIns="49350" rIns="98725" bIns="49350" anchor="ctr" anchorCtr="0">
            <a:noAutofit/>
          </a:bodyPr>
          <a:lstStyle/>
          <a:p>
            <a:pPr marL="0" marR="0" lvl="0" indent="0" algn="ctr" rtl="0">
              <a:spcBef>
                <a:spcPts val="0"/>
              </a:spcBef>
              <a:spcAft>
                <a:spcPts val="0"/>
              </a:spcAft>
              <a:buNone/>
            </a:pPr>
            <a:r>
              <a:rPr lang="en-US" sz="3733" dirty="0">
                <a:solidFill>
                  <a:schemeClr val="lt1"/>
                </a:solidFill>
                <a:latin typeface="Calibri"/>
                <a:ea typeface="Calibri"/>
                <a:cs typeface="Calibri"/>
                <a:sym typeface="Calibri"/>
              </a:rPr>
              <a:t>03</a:t>
            </a:r>
            <a:endParaRPr dirty="0"/>
          </a:p>
        </p:txBody>
      </p:sp>
      <p:cxnSp>
        <p:nvCxnSpPr>
          <p:cNvPr id="423" name="Google Shape;423;p71"/>
          <p:cNvCxnSpPr/>
          <p:nvPr/>
        </p:nvCxnSpPr>
        <p:spPr>
          <a:xfrm rot="5400000">
            <a:off x="3268585" y="3713138"/>
            <a:ext cx="1106036" cy="1920"/>
          </a:xfrm>
          <a:prstGeom prst="straightConnector1">
            <a:avLst/>
          </a:prstGeom>
          <a:noFill/>
          <a:ln w="9525" cap="flat" cmpd="sng">
            <a:solidFill>
              <a:srgbClr val="BFBFBF"/>
            </a:solidFill>
            <a:prstDash val="solid"/>
            <a:miter lim="800000"/>
            <a:headEnd type="none" w="sm" len="sm"/>
            <a:tailEnd type="none" w="sm" len="sm"/>
          </a:ln>
        </p:spPr>
      </p:cxnSp>
      <p:sp>
        <p:nvSpPr>
          <p:cNvPr id="424" name="Google Shape;424;p71"/>
          <p:cNvSpPr txBox="1"/>
          <p:nvPr/>
        </p:nvSpPr>
        <p:spPr>
          <a:xfrm>
            <a:off x="4189282" y="3220756"/>
            <a:ext cx="5621760" cy="592141"/>
          </a:xfrm>
          <a:prstGeom prst="rect">
            <a:avLst/>
          </a:prstGeom>
          <a:noFill/>
          <a:ln>
            <a:noFill/>
          </a:ln>
        </p:spPr>
        <p:txBody>
          <a:bodyPr spcFirstLastPara="1" wrap="square" lIns="98725" tIns="49350" rIns="98725" bIns="49350" anchor="t" anchorCtr="0">
            <a:noAutofit/>
          </a:bodyPr>
          <a:lstStyle/>
          <a:p>
            <a:pPr marL="0" marR="0" lvl="0" indent="0" algn="l" rtl="0">
              <a:spcBef>
                <a:spcPts val="0"/>
              </a:spcBef>
              <a:spcAft>
                <a:spcPts val="0"/>
              </a:spcAft>
              <a:buNone/>
            </a:pPr>
            <a:r>
              <a:rPr lang="en-US" sz="3200" dirty="0">
                <a:solidFill>
                  <a:srgbClr val="002060"/>
                </a:solidFill>
                <a:latin typeface="Calibri"/>
                <a:ea typeface="Calibri"/>
                <a:cs typeface="Calibri"/>
                <a:sym typeface="Calibri"/>
              </a:rPr>
              <a:t>SSVEPs</a:t>
            </a:r>
            <a:endParaRPr dirty="0">
              <a:solidFill>
                <a:srgbClr val="002060"/>
              </a:solidFill>
            </a:endParaRPr>
          </a:p>
        </p:txBody>
      </p:sp>
      <p:sp>
        <p:nvSpPr>
          <p:cNvPr id="425" name="Google Shape;425;p71"/>
          <p:cNvSpPr/>
          <p:nvPr/>
        </p:nvSpPr>
        <p:spPr>
          <a:xfrm>
            <a:off x="2948002" y="4481881"/>
            <a:ext cx="1351840" cy="823785"/>
          </a:xfrm>
          <a:prstGeom prst="ellipse">
            <a:avLst/>
          </a:prstGeom>
          <a:solidFill>
            <a:srgbClr val="FF9900"/>
          </a:solidFill>
          <a:ln w="12700" cap="flat" cmpd="sng">
            <a:solidFill>
              <a:srgbClr val="FFC000"/>
            </a:solidFill>
            <a:prstDash val="solid"/>
            <a:miter lim="800000"/>
            <a:headEnd type="none" w="sm" len="sm"/>
            <a:tailEnd type="none" w="sm" len="sm"/>
          </a:ln>
        </p:spPr>
        <p:txBody>
          <a:bodyPr spcFirstLastPara="1" wrap="square" lIns="98725" tIns="49350" rIns="98725" bIns="49350" anchor="ctr" anchorCtr="0">
            <a:noAutofit/>
          </a:bodyPr>
          <a:lstStyle/>
          <a:p>
            <a:pPr marL="0" marR="0" lvl="0" indent="0" algn="ctr" rtl="0">
              <a:spcBef>
                <a:spcPts val="0"/>
              </a:spcBef>
              <a:spcAft>
                <a:spcPts val="0"/>
              </a:spcAft>
              <a:buNone/>
            </a:pPr>
            <a:r>
              <a:rPr lang="en-US" sz="3733" dirty="0">
                <a:solidFill>
                  <a:schemeClr val="lt1"/>
                </a:solidFill>
                <a:latin typeface="Calibri"/>
                <a:ea typeface="Calibri"/>
                <a:cs typeface="Calibri"/>
                <a:sym typeface="Calibri"/>
              </a:rPr>
              <a:t>04</a:t>
            </a:r>
            <a:endParaRPr dirty="0"/>
          </a:p>
        </p:txBody>
      </p:sp>
      <p:cxnSp>
        <p:nvCxnSpPr>
          <p:cNvPr id="426" name="Google Shape;426;p71"/>
          <p:cNvCxnSpPr/>
          <p:nvPr/>
        </p:nvCxnSpPr>
        <p:spPr>
          <a:xfrm rot="5400000">
            <a:off x="3979305" y="4932338"/>
            <a:ext cx="1106036" cy="1920"/>
          </a:xfrm>
          <a:prstGeom prst="straightConnector1">
            <a:avLst/>
          </a:prstGeom>
          <a:noFill/>
          <a:ln w="9525" cap="flat" cmpd="sng">
            <a:solidFill>
              <a:srgbClr val="BFBFBF"/>
            </a:solidFill>
            <a:prstDash val="solid"/>
            <a:miter lim="800000"/>
            <a:headEnd type="none" w="sm" len="sm"/>
            <a:tailEnd type="none" w="sm" len="sm"/>
          </a:ln>
        </p:spPr>
      </p:cxnSp>
      <p:sp>
        <p:nvSpPr>
          <p:cNvPr id="427" name="Google Shape;427;p71"/>
          <p:cNvSpPr txBox="1"/>
          <p:nvPr/>
        </p:nvSpPr>
        <p:spPr>
          <a:xfrm>
            <a:off x="4900002" y="4439956"/>
            <a:ext cx="5621760" cy="592141"/>
          </a:xfrm>
          <a:prstGeom prst="rect">
            <a:avLst/>
          </a:prstGeom>
          <a:noFill/>
          <a:ln>
            <a:noFill/>
          </a:ln>
        </p:spPr>
        <p:txBody>
          <a:bodyPr spcFirstLastPara="1" wrap="square" lIns="98725" tIns="49350" rIns="98725" bIns="49350" anchor="t" anchorCtr="0">
            <a:noAutofit/>
          </a:bodyPr>
          <a:lstStyle/>
          <a:p>
            <a:pPr marL="0" marR="0" lvl="0" indent="0" algn="l" rtl="0">
              <a:spcBef>
                <a:spcPts val="0"/>
              </a:spcBef>
              <a:spcAft>
                <a:spcPts val="0"/>
              </a:spcAft>
              <a:buNone/>
            </a:pPr>
            <a:r>
              <a:rPr lang="en-US" sz="3200" dirty="0">
                <a:solidFill>
                  <a:srgbClr val="002060"/>
                </a:solidFill>
                <a:latin typeface="Calibri"/>
                <a:ea typeface="Calibri"/>
                <a:cs typeface="Calibri"/>
                <a:sym typeface="Calibri"/>
              </a:rPr>
              <a:t>SMRs</a:t>
            </a:r>
            <a:endParaRPr dirty="0">
              <a:solidFill>
                <a:srgbClr val="002060"/>
              </a:solidFill>
            </a:endParaRPr>
          </a:p>
        </p:txBody>
      </p:sp>
      <p:pic>
        <p:nvPicPr>
          <p:cNvPr id="2" name="Picture 1">
            <a:extLst>
              <a:ext uri="{FF2B5EF4-FFF2-40B4-BE49-F238E27FC236}">
                <a16:creationId xmlns:a16="http://schemas.microsoft.com/office/drawing/2014/main" id="{3A336B37-0082-2141-B92E-5E32968811FA}"/>
              </a:ext>
            </a:extLst>
          </p:cNvPr>
          <p:cNvPicPr>
            <a:picLocks noChangeAspect="1"/>
          </p:cNvPicPr>
          <p:nvPr/>
        </p:nvPicPr>
        <p:blipFill>
          <a:blip r:embed="rId6"/>
          <a:stretch>
            <a:fillRect/>
          </a:stretch>
        </p:blipFill>
        <p:spPr>
          <a:xfrm>
            <a:off x="6186810" y="504763"/>
            <a:ext cx="5947653" cy="5564195"/>
          </a:xfrm>
          <a:prstGeom prst="rect">
            <a:avLst/>
          </a:prstGeom>
        </p:spPr>
      </p:pic>
    </p:spTree>
    <p:extLst>
      <p:ext uri="{BB962C8B-B14F-4D97-AF65-F5344CB8AC3E}">
        <p14:creationId xmlns:p14="http://schemas.microsoft.com/office/powerpoint/2010/main" val="45356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5"/>
                                        </p:tgtEl>
                                        <p:attrNameLst>
                                          <p:attrName>style.visibility</p:attrName>
                                        </p:attrNameLst>
                                      </p:cBhvr>
                                      <p:to>
                                        <p:strVal val="visible"/>
                                      </p:to>
                                    </p:set>
                                    <p:animEffect transition="in" filter="fade">
                                      <p:cBhvr>
                                        <p:cTn id="7" dur="500"/>
                                        <p:tgtEl>
                                          <p:spTgt spid="415"/>
                                        </p:tgtEl>
                                      </p:cBhvr>
                                    </p:animEffect>
                                  </p:childTnLst>
                                </p:cTn>
                              </p:par>
                              <p:par>
                                <p:cTn id="8" presetID="10" presetClass="entr" presetSubtype="0" fill="hold" nodeType="withEffect">
                                  <p:stCondLst>
                                    <p:cond delay="0"/>
                                  </p:stCondLst>
                                  <p:childTnLst>
                                    <p:set>
                                      <p:cBhvr>
                                        <p:cTn id="9" dur="1" fill="hold">
                                          <p:stCondLst>
                                            <p:cond delay="0"/>
                                          </p:stCondLst>
                                        </p:cTn>
                                        <p:tgtEl>
                                          <p:spTgt spid="416"/>
                                        </p:tgtEl>
                                        <p:attrNameLst>
                                          <p:attrName>style.visibility</p:attrName>
                                        </p:attrNameLst>
                                      </p:cBhvr>
                                      <p:to>
                                        <p:strVal val="visible"/>
                                      </p:to>
                                    </p:set>
                                    <p:animEffect transition="in" filter="fade">
                                      <p:cBhvr>
                                        <p:cTn id="10" dur="500"/>
                                        <p:tgtEl>
                                          <p:spTgt spid="4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7"/>
                                        </p:tgtEl>
                                        <p:attrNameLst>
                                          <p:attrName>style.visibility</p:attrName>
                                        </p:attrNameLst>
                                      </p:cBhvr>
                                      <p:to>
                                        <p:strVal val="visible"/>
                                      </p:to>
                                    </p:set>
                                    <p:animEffect transition="in" filter="fade">
                                      <p:cBhvr>
                                        <p:cTn id="13" dur="500"/>
                                        <p:tgtEl>
                                          <p:spTgt spid="41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418"/>
                                        </p:tgtEl>
                                        <p:attrNameLst>
                                          <p:attrName>style.visibility</p:attrName>
                                        </p:attrNameLst>
                                      </p:cBhvr>
                                      <p:to>
                                        <p:strVal val="visible"/>
                                      </p:to>
                                    </p:set>
                                    <p:animEffect transition="in" filter="fade">
                                      <p:cBhvr>
                                        <p:cTn id="26" dur="250"/>
                                        <p:tgtEl>
                                          <p:spTgt spid="418"/>
                                        </p:tgtEl>
                                      </p:cBhvr>
                                    </p:animEffect>
                                  </p:childTnLst>
                                </p:cTn>
                              </p:par>
                            </p:childTnLst>
                          </p:cTn>
                        </p:par>
                        <p:par>
                          <p:cTn id="27" fill="hold">
                            <p:stCondLst>
                              <p:cond delay="750"/>
                            </p:stCondLst>
                            <p:childTnLst>
                              <p:par>
                                <p:cTn id="28" presetID="10" presetClass="entr" presetSubtype="0" fill="hold" nodeType="afterEffect">
                                  <p:stCondLst>
                                    <p:cond delay="0"/>
                                  </p:stCondLst>
                                  <p:childTnLst>
                                    <p:set>
                                      <p:cBhvr>
                                        <p:cTn id="29" dur="1" fill="hold">
                                          <p:stCondLst>
                                            <p:cond delay="0"/>
                                          </p:stCondLst>
                                        </p:cTn>
                                        <p:tgtEl>
                                          <p:spTgt spid="419"/>
                                        </p:tgtEl>
                                        <p:attrNameLst>
                                          <p:attrName>style.visibility</p:attrName>
                                        </p:attrNameLst>
                                      </p:cBhvr>
                                      <p:to>
                                        <p:strVal val="visible"/>
                                      </p:to>
                                    </p:set>
                                    <p:animEffect transition="in" filter="fade">
                                      <p:cBhvr>
                                        <p:cTn id="30" dur="250"/>
                                        <p:tgtEl>
                                          <p:spTgt spid="419"/>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420"/>
                                        </p:tgtEl>
                                        <p:attrNameLst>
                                          <p:attrName>style.visibility</p:attrName>
                                        </p:attrNameLst>
                                      </p:cBhvr>
                                      <p:to>
                                        <p:strVal val="visible"/>
                                      </p:to>
                                    </p:set>
                                    <p:animEffect transition="in" filter="fade">
                                      <p:cBhvr>
                                        <p:cTn id="34" dur="250"/>
                                        <p:tgtEl>
                                          <p:spTgt spid="42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nodeType="clickEffect">
                                  <p:stCondLst>
                                    <p:cond delay="0"/>
                                  </p:stCondLst>
                                  <p:childTnLst>
                                    <p:animEffect transition="out" filter="blinds(horizontal)">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422"/>
                                        </p:tgtEl>
                                        <p:attrNameLst>
                                          <p:attrName>style.visibility</p:attrName>
                                        </p:attrNameLst>
                                      </p:cBhvr>
                                      <p:to>
                                        <p:strVal val="visible"/>
                                      </p:to>
                                    </p:set>
                                    <p:animEffect transition="in" filter="fade">
                                      <p:cBhvr>
                                        <p:cTn id="47" dur="250"/>
                                        <p:tgtEl>
                                          <p:spTgt spid="422"/>
                                        </p:tgtEl>
                                      </p:cBhvr>
                                    </p:animEffect>
                                  </p:childTnLst>
                                </p:cTn>
                              </p:par>
                            </p:childTnLst>
                          </p:cTn>
                        </p:par>
                        <p:par>
                          <p:cTn id="48" fill="hold">
                            <p:stCondLst>
                              <p:cond delay="750"/>
                            </p:stCondLst>
                            <p:childTnLst>
                              <p:par>
                                <p:cTn id="49" presetID="10" presetClass="entr" presetSubtype="0" fill="hold" nodeType="afterEffect">
                                  <p:stCondLst>
                                    <p:cond delay="0"/>
                                  </p:stCondLst>
                                  <p:childTnLst>
                                    <p:set>
                                      <p:cBhvr>
                                        <p:cTn id="50" dur="1" fill="hold">
                                          <p:stCondLst>
                                            <p:cond delay="0"/>
                                          </p:stCondLst>
                                        </p:cTn>
                                        <p:tgtEl>
                                          <p:spTgt spid="423"/>
                                        </p:tgtEl>
                                        <p:attrNameLst>
                                          <p:attrName>style.visibility</p:attrName>
                                        </p:attrNameLst>
                                      </p:cBhvr>
                                      <p:to>
                                        <p:strVal val="visible"/>
                                      </p:to>
                                    </p:set>
                                    <p:animEffect transition="in" filter="fade">
                                      <p:cBhvr>
                                        <p:cTn id="51" dur="250"/>
                                        <p:tgtEl>
                                          <p:spTgt spid="423"/>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424"/>
                                        </p:tgtEl>
                                        <p:attrNameLst>
                                          <p:attrName>style.visibility</p:attrName>
                                        </p:attrNameLst>
                                      </p:cBhvr>
                                      <p:to>
                                        <p:strVal val="visible"/>
                                      </p:to>
                                    </p:set>
                                    <p:animEffect transition="in" filter="fade">
                                      <p:cBhvr>
                                        <p:cTn id="55" dur="250"/>
                                        <p:tgtEl>
                                          <p:spTgt spid="424"/>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3" presetClass="exit" presetSubtype="10" fill="hold" nodeType="clickEffect">
                                  <p:stCondLst>
                                    <p:cond delay="0"/>
                                  </p:stCondLst>
                                  <p:childTnLst>
                                    <p:animEffect transition="out" filter="blinds(horizontal)">
                                      <p:cBhvr>
                                        <p:cTn id="63" dur="500"/>
                                        <p:tgtEl>
                                          <p:spTgt spid="5"/>
                                        </p:tgtEl>
                                      </p:cBhvr>
                                    </p:animEffect>
                                    <p:set>
                                      <p:cBhvr>
                                        <p:cTn id="64" dur="1" fill="hold">
                                          <p:stCondLst>
                                            <p:cond delay="499"/>
                                          </p:stCondLst>
                                        </p:cTn>
                                        <p:tgtEl>
                                          <p:spTgt spid="5"/>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425"/>
                                        </p:tgtEl>
                                        <p:attrNameLst>
                                          <p:attrName>style.visibility</p:attrName>
                                        </p:attrNameLst>
                                      </p:cBhvr>
                                      <p:to>
                                        <p:strVal val="visible"/>
                                      </p:to>
                                    </p:set>
                                    <p:animEffect transition="in" filter="fade">
                                      <p:cBhvr>
                                        <p:cTn id="68" dur="250"/>
                                        <p:tgtEl>
                                          <p:spTgt spid="425"/>
                                        </p:tgtEl>
                                      </p:cBhvr>
                                    </p:animEffect>
                                  </p:childTnLst>
                                </p:cTn>
                              </p:par>
                            </p:childTnLst>
                          </p:cTn>
                        </p:par>
                        <p:par>
                          <p:cTn id="69" fill="hold">
                            <p:stCondLst>
                              <p:cond delay="750"/>
                            </p:stCondLst>
                            <p:childTnLst>
                              <p:par>
                                <p:cTn id="70" presetID="10" presetClass="entr" presetSubtype="0" fill="hold" nodeType="afterEffect">
                                  <p:stCondLst>
                                    <p:cond delay="0"/>
                                  </p:stCondLst>
                                  <p:childTnLst>
                                    <p:set>
                                      <p:cBhvr>
                                        <p:cTn id="71" dur="1" fill="hold">
                                          <p:stCondLst>
                                            <p:cond delay="0"/>
                                          </p:stCondLst>
                                        </p:cTn>
                                        <p:tgtEl>
                                          <p:spTgt spid="426"/>
                                        </p:tgtEl>
                                        <p:attrNameLst>
                                          <p:attrName>style.visibility</p:attrName>
                                        </p:attrNameLst>
                                      </p:cBhvr>
                                      <p:to>
                                        <p:strVal val="visible"/>
                                      </p:to>
                                    </p:set>
                                    <p:animEffect transition="in" filter="fade">
                                      <p:cBhvr>
                                        <p:cTn id="72" dur="250"/>
                                        <p:tgtEl>
                                          <p:spTgt spid="426"/>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427"/>
                                        </p:tgtEl>
                                        <p:attrNameLst>
                                          <p:attrName>style.visibility</p:attrName>
                                        </p:attrNameLst>
                                      </p:cBhvr>
                                      <p:to>
                                        <p:strVal val="visible"/>
                                      </p:to>
                                    </p:set>
                                    <p:animEffect transition="in" filter="fade">
                                      <p:cBhvr>
                                        <p:cTn id="76" dur="250"/>
                                        <p:tgtEl>
                                          <p:spTgt spid="427"/>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3" presetClass="exit" presetSubtype="10" fill="hold" nodeType="clickEffect">
                                  <p:stCondLst>
                                    <p:cond delay="0"/>
                                  </p:stCondLst>
                                  <p:childTnLst>
                                    <p:animEffect transition="out" filter="blinds(horizontal)">
                                      <p:cBhvr>
                                        <p:cTn id="84" dur="500"/>
                                        <p:tgtEl>
                                          <p:spTgt spid="19"/>
                                        </p:tgtEl>
                                      </p:cBhvr>
                                    </p:animEffect>
                                    <p:set>
                                      <p:cBhvr>
                                        <p:cTn id="85"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 grpId="0" animBg="1"/>
      <p:bldP spid="417" grpId="0"/>
      <p:bldP spid="418" grpId="0" animBg="1"/>
      <p:bldP spid="420" grpId="0"/>
      <p:bldP spid="422" grpId="0" animBg="1"/>
      <p:bldP spid="424" grpId="0"/>
      <p:bldP spid="425" grpId="0" animBg="1"/>
      <p:bldP spid="4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77494" y="39799"/>
            <a:ext cx="9144000" cy="692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solidFill>
                  <a:srgbClr val="00B0F0"/>
                </a:solidFill>
                <a:latin typeface="+mj-lt"/>
                <a:cs typeface="Times New Roman" pitchFamily="18" charset="0"/>
              </a:rPr>
              <a:t>EEG based BCI System Development</a:t>
            </a:r>
          </a:p>
        </p:txBody>
      </p:sp>
      <p:sp>
        <p:nvSpPr>
          <p:cNvPr id="128" name="Rectangle 127"/>
          <p:cNvSpPr/>
          <p:nvPr/>
        </p:nvSpPr>
        <p:spPr>
          <a:xfrm>
            <a:off x="1752600" y="1828800"/>
            <a:ext cx="8732520" cy="3810000"/>
          </a:xfrm>
          <a:prstGeom prst="rect">
            <a:avLst/>
          </a:prstGeom>
          <a:solidFill>
            <a:srgbClr val="4F81BD">
              <a:alpha val="3000"/>
            </a:srgbClr>
          </a:solidFill>
          <a:ln w="25400" cap="flat" cmpd="sng" algn="ctr">
            <a:solidFill>
              <a:srgbClr val="4F81BD">
                <a:shade val="50000"/>
              </a:srgbClr>
            </a:solidFill>
            <a:prstDash val="solid"/>
          </a:ln>
          <a:effectLst>
            <a:softEdge rad="31750"/>
          </a:effectLst>
        </p:spPr>
        <p:txBody>
          <a:bodyPr rtlCol="0" anchor="ctr"/>
          <a:lstStyle/>
          <a:p>
            <a:pPr algn="ctr">
              <a:defRPr/>
            </a:pPr>
            <a:endParaRPr lang="en-IN" kern="0">
              <a:solidFill>
                <a:prstClr val="white"/>
              </a:solidFill>
              <a:latin typeface="Calibri"/>
              <a:ea typeface=""/>
              <a:cs typeface=""/>
            </a:endParaRPr>
          </a:p>
        </p:txBody>
      </p:sp>
      <p:pic>
        <p:nvPicPr>
          <p:cNvPr id="129" name="Picture 128" descr="C:\Users\Burning System\Desktop\for Seed Grant Project\P20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538" y="3813181"/>
            <a:ext cx="1796262"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129" descr="C:\Users\Burning System\Desktop\for Seed Grant Project\P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2904" y="3019997"/>
            <a:ext cx="1295400" cy="200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Rectangle 130"/>
          <p:cNvSpPr/>
          <p:nvPr/>
        </p:nvSpPr>
        <p:spPr>
          <a:xfrm>
            <a:off x="4420394" y="2438400"/>
            <a:ext cx="1447800" cy="762000"/>
          </a:xfrm>
          <a:prstGeom prst="rect">
            <a:avLst/>
          </a:prstGeom>
          <a:gradFill>
            <a:gsLst>
              <a:gs pos="0">
                <a:srgbClr val="4F81BD">
                  <a:tint val="66000"/>
                  <a:satMod val="160000"/>
                </a:srgbClr>
              </a:gs>
              <a:gs pos="50000">
                <a:srgbClr val="4F81BD">
                  <a:tint val="44500"/>
                  <a:satMod val="160000"/>
                </a:srgbClr>
              </a:gs>
              <a:gs pos="100000">
                <a:srgbClr val="4F81BD">
                  <a:tint val="23500"/>
                  <a:satMod val="160000"/>
                </a:srgbClr>
              </a:gs>
            </a:gsLst>
            <a:lin ang="5400000" scaled="0"/>
          </a:gradFill>
          <a:ln w="31750" cap="flat" cmpd="sng" algn="ctr">
            <a:noFill/>
            <a:prstDash val="solid"/>
          </a:ln>
          <a:effectLst/>
        </p:spPr>
        <p:txBody>
          <a:bodyPr anchor="ctr"/>
          <a:lstStyle/>
          <a:p>
            <a:pPr algn="ctr">
              <a:defRPr/>
            </a:pPr>
            <a:r>
              <a:rPr lang="en-US" sz="1600" b="1" kern="0" dirty="0">
                <a:solidFill>
                  <a:srgbClr val="002060"/>
                </a:solidFill>
                <a:latin typeface="Times New Roman" pitchFamily="18" charset="0"/>
                <a:ea typeface=""/>
                <a:cs typeface="Times New Roman" pitchFamily="18" charset="0"/>
              </a:rPr>
              <a:t>BCI Signal Processing</a:t>
            </a:r>
          </a:p>
        </p:txBody>
      </p:sp>
      <p:pic>
        <p:nvPicPr>
          <p:cNvPr id="132" name="Picture 131" descr="C:\Users\Burning System\Desktop\for Seed Grant Project\Brain Wave.jpg"/>
          <p:cNvPicPr>
            <a:picLocks noChangeAspect="1" noChangeArrowheads="1"/>
          </p:cNvPicPr>
          <p:nvPr/>
        </p:nvPicPr>
        <p:blipFill>
          <a:blip r:embed="rId4"/>
          <a:srcRect/>
          <a:stretch>
            <a:fillRect/>
          </a:stretch>
        </p:blipFill>
        <p:spPr bwMode="auto">
          <a:xfrm>
            <a:off x="2058194" y="2411730"/>
            <a:ext cx="1447800" cy="762000"/>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133" name="Rectangle 132"/>
          <p:cNvSpPr/>
          <p:nvPr/>
        </p:nvSpPr>
        <p:spPr>
          <a:xfrm>
            <a:off x="8001000" y="2438400"/>
            <a:ext cx="1447800" cy="762000"/>
          </a:xfrm>
          <a:prstGeom prst="rect">
            <a:avLst/>
          </a:prstGeom>
          <a:gradFill>
            <a:gsLst>
              <a:gs pos="0">
                <a:srgbClr val="4F81BD">
                  <a:tint val="66000"/>
                  <a:satMod val="160000"/>
                </a:srgbClr>
              </a:gs>
              <a:gs pos="50000">
                <a:srgbClr val="4F81BD">
                  <a:tint val="44500"/>
                  <a:satMod val="160000"/>
                </a:srgbClr>
              </a:gs>
              <a:gs pos="100000">
                <a:srgbClr val="4F81BD">
                  <a:tint val="23500"/>
                  <a:satMod val="160000"/>
                </a:srgbClr>
              </a:gs>
            </a:gsLst>
            <a:lin ang="5400000" scaled="0"/>
          </a:gradFill>
          <a:ln w="31750" cap="flat" cmpd="sng" algn="ctr">
            <a:noFill/>
            <a:prstDash val="solid"/>
          </a:ln>
          <a:effectLst/>
        </p:spPr>
        <p:txBody>
          <a:bodyPr anchor="ctr"/>
          <a:lstStyle/>
          <a:p>
            <a:pPr algn="ctr">
              <a:defRPr/>
            </a:pPr>
            <a:r>
              <a:rPr lang="en-US" sz="1600" b="1" kern="0" dirty="0">
                <a:solidFill>
                  <a:srgbClr val="002060"/>
                </a:solidFill>
                <a:latin typeface="Times New Roman" pitchFamily="18" charset="0"/>
                <a:ea typeface=""/>
                <a:cs typeface="Times New Roman" pitchFamily="18" charset="0"/>
              </a:rPr>
              <a:t>Feature Engineering</a:t>
            </a:r>
          </a:p>
        </p:txBody>
      </p:sp>
      <p:sp>
        <p:nvSpPr>
          <p:cNvPr id="134" name="Rectangle 133"/>
          <p:cNvSpPr/>
          <p:nvPr/>
        </p:nvSpPr>
        <p:spPr>
          <a:xfrm>
            <a:off x="8267700" y="3529171"/>
            <a:ext cx="1447800" cy="1676400"/>
          </a:xfrm>
          <a:prstGeom prst="rect">
            <a:avLst/>
          </a:prstGeom>
          <a:gradFill>
            <a:gsLst>
              <a:gs pos="0">
                <a:srgbClr val="4F81BD">
                  <a:tint val="66000"/>
                  <a:satMod val="160000"/>
                </a:srgbClr>
              </a:gs>
              <a:gs pos="50000">
                <a:srgbClr val="4F81BD">
                  <a:tint val="44500"/>
                  <a:satMod val="160000"/>
                </a:srgbClr>
              </a:gs>
              <a:gs pos="100000">
                <a:srgbClr val="4F81BD">
                  <a:tint val="23500"/>
                  <a:satMod val="160000"/>
                </a:srgbClr>
              </a:gs>
            </a:gsLst>
            <a:lin ang="5400000" scaled="0"/>
          </a:gradFill>
          <a:ln w="31750" cap="flat" cmpd="sng" algn="ctr">
            <a:noFill/>
            <a:prstDash val="solid"/>
          </a:ln>
          <a:effectLst/>
        </p:spPr>
        <p:txBody>
          <a:bodyPr anchor="ctr"/>
          <a:lstStyle/>
          <a:p>
            <a:pPr algn="ctr">
              <a:defRPr/>
            </a:pPr>
            <a:r>
              <a:rPr lang="en-US" b="1" kern="0" dirty="0">
                <a:solidFill>
                  <a:srgbClr val="002060"/>
                </a:solidFill>
                <a:latin typeface="Times New Roman" pitchFamily="18" charset="0"/>
                <a:ea typeface=""/>
                <a:cs typeface="Times New Roman" pitchFamily="18" charset="0"/>
              </a:rPr>
              <a:t>Modeling</a:t>
            </a:r>
          </a:p>
        </p:txBody>
      </p:sp>
      <p:sp>
        <p:nvSpPr>
          <p:cNvPr id="135" name="Rectangle 134"/>
          <p:cNvSpPr/>
          <p:nvPr/>
        </p:nvSpPr>
        <p:spPr>
          <a:xfrm>
            <a:off x="2058194" y="5253990"/>
            <a:ext cx="1295400" cy="457200"/>
          </a:xfrm>
          <a:prstGeom prst="rect">
            <a:avLst/>
          </a:prstGeom>
          <a:noFill/>
          <a:ln w="25400" cap="flat" cmpd="sng" algn="ctr">
            <a:noFill/>
            <a:prstDash val="solid"/>
          </a:ln>
          <a:effectLst/>
        </p:spPr>
        <p:txBody>
          <a:bodyPr anchor="ctr"/>
          <a:lstStyle/>
          <a:p>
            <a:pPr algn="ctr">
              <a:defRPr/>
            </a:pPr>
            <a:r>
              <a:rPr lang="en-US" sz="2000" b="1" kern="0" dirty="0">
                <a:solidFill>
                  <a:srgbClr val="002060"/>
                </a:solidFill>
                <a:latin typeface="Times New Roman" pitchFamily="18" charset="0"/>
                <a:ea typeface=""/>
                <a:cs typeface="Times New Roman" pitchFamily="18" charset="0"/>
              </a:rPr>
              <a:t>User</a:t>
            </a:r>
          </a:p>
        </p:txBody>
      </p:sp>
      <p:sp>
        <p:nvSpPr>
          <p:cNvPr id="136" name="Rectangle 135"/>
          <p:cNvSpPr/>
          <p:nvPr/>
        </p:nvSpPr>
        <p:spPr>
          <a:xfrm>
            <a:off x="5174994" y="4798296"/>
            <a:ext cx="2327910" cy="457200"/>
          </a:xfrm>
          <a:prstGeom prst="rect">
            <a:avLst/>
          </a:prstGeom>
          <a:noFill/>
          <a:ln w="25400" cap="flat" cmpd="sng" algn="ctr">
            <a:noFill/>
            <a:prstDash val="solid"/>
          </a:ln>
          <a:effectLst/>
        </p:spPr>
        <p:txBody>
          <a:bodyPr anchor="ctr"/>
          <a:lstStyle/>
          <a:p>
            <a:pPr algn="ctr">
              <a:defRPr/>
            </a:pPr>
            <a:r>
              <a:rPr lang="en-US" sz="2000" b="1" kern="0" dirty="0">
                <a:solidFill>
                  <a:srgbClr val="002060"/>
                </a:solidFill>
                <a:latin typeface="Times New Roman" pitchFamily="18" charset="0"/>
                <a:ea typeface=""/>
                <a:cs typeface="Times New Roman" pitchFamily="18" charset="0"/>
              </a:rPr>
              <a:t>User’s Application</a:t>
            </a:r>
          </a:p>
        </p:txBody>
      </p:sp>
      <p:sp>
        <p:nvSpPr>
          <p:cNvPr id="137" name="Rectangle 136"/>
          <p:cNvSpPr/>
          <p:nvPr/>
        </p:nvSpPr>
        <p:spPr>
          <a:xfrm>
            <a:off x="1716088" y="1935480"/>
            <a:ext cx="2132012" cy="457200"/>
          </a:xfrm>
          <a:prstGeom prst="rect">
            <a:avLst/>
          </a:prstGeom>
          <a:noFill/>
          <a:ln w="25400" cap="flat" cmpd="sng" algn="ctr">
            <a:noFill/>
            <a:prstDash val="solid"/>
          </a:ln>
          <a:effectLst/>
        </p:spPr>
        <p:txBody>
          <a:bodyPr anchor="ctr"/>
          <a:lstStyle/>
          <a:p>
            <a:pPr algn="ctr">
              <a:defRPr/>
            </a:pPr>
            <a:r>
              <a:rPr lang="en-US" b="1" kern="0" dirty="0">
                <a:solidFill>
                  <a:srgbClr val="002060"/>
                </a:solidFill>
                <a:latin typeface="Times New Roman" pitchFamily="18" charset="0"/>
                <a:ea typeface=""/>
                <a:cs typeface="Times New Roman" pitchFamily="18" charset="0"/>
              </a:rPr>
              <a:t>Signal Acquisition</a:t>
            </a:r>
          </a:p>
        </p:txBody>
      </p:sp>
      <p:cxnSp>
        <p:nvCxnSpPr>
          <p:cNvPr id="138" name="Straight Arrow Connector 137"/>
          <p:cNvCxnSpPr>
            <a:endCxn id="133" idx="2"/>
          </p:cNvCxnSpPr>
          <p:nvPr/>
        </p:nvCxnSpPr>
        <p:spPr>
          <a:xfrm flipV="1">
            <a:off x="2782094" y="3173730"/>
            <a:ext cx="0" cy="710882"/>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139" name="Straight Arrow Connector 138"/>
          <p:cNvCxnSpPr>
            <a:stCxn id="133" idx="3"/>
          </p:cNvCxnSpPr>
          <p:nvPr/>
        </p:nvCxnSpPr>
        <p:spPr>
          <a:xfrm>
            <a:off x="3505994" y="2792730"/>
            <a:ext cx="914400"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140" name="Straight Arrow Connector 139"/>
          <p:cNvCxnSpPr>
            <a:stCxn id="132" idx="3"/>
          </p:cNvCxnSpPr>
          <p:nvPr/>
        </p:nvCxnSpPr>
        <p:spPr>
          <a:xfrm flipV="1">
            <a:off x="5868195" y="2792730"/>
            <a:ext cx="2132806" cy="2667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141" name="Straight Arrow Connector 140"/>
          <p:cNvCxnSpPr/>
          <p:nvPr/>
        </p:nvCxnSpPr>
        <p:spPr>
          <a:xfrm flipH="1" flipV="1">
            <a:off x="6667879" y="4339590"/>
            <a:ext cx="1561723" cy="5334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142" name="Straight Arrow Connector 141"/>
          <p:cNvCxnSpPr>
            <a:stCxn id="134" idx="3"/>
          </p:cNvCxnSpPr>
          <p:nvPr/>
        </p:nvCxnSpPr>
        <p:spPr>
          <a:xfrm>
            <a:off x="9448800" y="2819400"/>
            <a:ext cx="838200" cy="0"/>
          </a:xfrm>
          <a:prstGeom prst="straightConnector1">
            <a:avLst/>
          </a:prstGeom>
          <a:noFill/>
          <a:ln w="25400" cap="flat" cmpd="sng" algn="ctr">
            <a:solidFill>
              <a:sysClr val="windowText" lastClr="000000"/>
            </a:solidFill>
            <a:prstDash val="solid"/>
            <a:tailEnd type="none"/>
          </a:ln>
          <a:effectLst>
            <a:outerShdw blurRad="40000" dist="20000" dir="5400000" rotWithShape="0">
              <a:srgbClr val="000000">
                <a:alpha val="38000"/>
              </a:srgbClr>
            </a:outerShdw>
          </a:effectLst>
        </p:spPr>
      </p:cxnSp>
      <p:cxnSp>
        <p:nvCxnSpPr>
          <p:cNvPr id="143" name="Straight Arrow Connector 142"/>
          <p:cNvCxnSpPr/>
          <p:nvPr/>
        </p:nvCxnSpPr>
        <p:spPr>
          <a:xfrm>
            <a:off x="10287000" y="2819400"/>
            <a:ext cx="0" cy="1520190"/>
          </a:xfrm>
          <a:prstGeom prst="straightConnector1">
            <a:avLst/>
          </a:prstGeom>
          <a:noFill/>
          <a:ln w="25400" cap="flat" cmpd="sng" algn="ctr">
            <a:solidFill>
              <a:sysClr val="windowText" lastClr="000000"/>
            </a:solidFill>
            <a:prstDash val="solid"/>
            <a:tailEnd type="none"/>
          </a:ln>
          <a:effectLst>
            <a:outerShdw blurRad="40000" dist="20000" dir="5400000" rotWithShape="0">
              <a:srgbClr val="000000">
                <a:alpha val="38000"/>
              </a:srgbClr>
            </a:outerShdw>
          </a:effectLst>
        </p:spPr>
      </p:cxnSp>
      <p:cxnSp>
        <p:nvCxnSpPr>
          <p:cNvPr id="144" name="Straight Arrow Connector 143"/>
          <p:cNvCxnSpPr/>
          <p:nvPr/>
        </p:nvCxnSpPr>
        <p:spPr>
          <a:xfrm flipH="1">
            <a:off x="9753600" y="4339590"/>
            <a:ext cx="533400"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grpSp>
        <p:nvGrpSpPr>
          <p:cNvPr id="145" name="Group 144"/>
          <p:cNvGrpSpPr/>
          <p:nvPr/>
        </p:nvGrpSpPr>
        <p:grpSpPr>
          <a:xfrm>
            <a:off x="3363080" y="899160"/>
            <a:ext cx="3540641" cy="1539240"/>
            <a:chOff x="1839079" y="899160"/>
            <a:chExt cx="3540641" cy="1539240"/>
          </a:xfrm>
        </p:grpSpPr>
        <p:sp>
          <p:nvSpPr>
            <p:cNvPr id="146" name="Oval 145"/>
            <p:cNvSpPr/>
            <p:nvPr/>
          </p:nvSpPr>
          <p:spPr>
            <a:xfrm>
              <a:off x="1905000" y="899160"/>
              <a:ext cx="1066800" cy="1051560"/>
            </a:xfrm>
            <a:prstGeom prst="ellipse">
              <a:avLst/>
            </a:prstGeom>
            <a:solidFill>
              <a:srgbClr val="C0504D">
                <a:lumMod val="20000"/>
                <a:lumOff val="80000"/>
              </a:srgbClr>
            </a:solidFill>
            <a:ln w="25400" cap="flat" cmpd="sng" algn="ctr">
              <a:noFill/>
              <a:prstDash val="solid"/>
            </a:ln>
            <a:effectLst/>
          </p:spPr>
          <p:txBody>
            <a:bodyPr rtlCol="0" anchor="ctr"/>
            <a:lstStyle/>
            <a:p>
              <a:pPr algn="ctr">
                <a:defRPr/>
              </a:pPr>
              <a:endParaRPr lang="en-US" sz="1400" b="1" kern="0" dirty="0">
                <a:solidFill>
                  <a:prstClr val="black"/>
                </a:solidFill>
                <a:latin typeface="Calibri"/>
                <a:ea typeface=""/>
                <a:cs typeface=""/>
              </a:endParaRPr>
            </a:p>
          </p:txBody>
        </p:sp>
        <p:sp>
          <p:nvSpPr>
            <p:cNvPr id="147" name="Oval 146"/>
            <p:cNvSpPr/>
            <p:nvPr/>
          </p:nvSpPr>
          <p:spPr>
            <a:xfrm>
              <a:off x="3093720" y="914400"/>
              <a:ext cx="1066800" cy="1051560"/>
            </a:xfrm>
            <a:prstGeom prst="ellipse">
              <a:avLst/>
            </a:prstGeom>
            <a:solidFill>
              <a:srgbClr val="4BACC6">
                <a:lumMod val="20000"/>
                <a:lumOff val="80000"/>
              </a:srgbClr>
            </a:solidFill>
            <a:ln w="25400" cap="flat" cmpd="sng" algn="ctr">
              <a:noFill/>
              <a:prstDash val="solid"/>
            </a:ln>
            <a:effectLst/>
          </p:spPr>
          <p:txBody>
            <a:bodyPr rtlCol="0" anchor="ctr"/>
            <a:lstStyle/>
            <a:p>
              <a:pPr algn="ctr">
                <a:defRPr/>
              </a:pPr>
              <a:endParaRPr lang="en-US" sz="1400" b="1" kern="0" dirty="0">
                <a:solidFill>
                  <a:prstClr val="black"/>
                </a:solidFill>
                <a:latin typeface="Calibri"/>
                <a:ea typeface=""/>
                <a:cs typeface=""/>
              </a:endParaRPr>
            </a:p>
          </p:txBody>
        </p:sp>
        <p:sp>
          <p:nvSpPr>
            <p:cNvPr id="148" name="Oval 147"/>
            <p:cNvSpPr/>
            <p:nvPr/>
          </p:nvSpPr>
          <p:spPr>
            <a:xfrm>
              <a:off x="4312920" y="914400"/>
              <a:ext cx="1066800" cy="1051560"/>
            </a:xfrm>
            <a:prstGeom prst="ellipse">
              <a:avLst/>
            </a:prstGeom>
            <a:solidFill>
              <a:srgbClr val="8064A2">
                <a:lumMod val="20000"/>
                <a:lumOff val="80000"/>
              </a:srgbClr>
            </a:solidFill>
            <a:ln w="25400" cap="flat" cmpd="sng" algn="ctr">
              <a:noFill/>
              <a:prstDash val="solid"/>
            </a:ln>
            <a:effectLst/>
          </p:spPr>
          <p:txBody>
            <a:bodyPr rtlCol="0" anchor="ctr"/>
            <a:lstStyle/>
            <a:p>
              <a:pPr algn="ctr">
                <a:defRPr/>
              </a:pPr>
              <a:endParaRPr lang="en-US" sz="1400" b="1" kern="0" dirty="0">
                <a:solidFill>
                  <a:prstClr val="black"/>
                </a:solidFill>
                <a:latin typeface="Calibri"/>
                <a:ea typeface=""/>
                <a:cs typeface=""/>
              </a:endParaRPr>
            </a:p>
          </p:txBody>
        </p:sp>
        <p:cxnSp>
          <p:nvCxnSpPr>
            <p:cNvPr id="149" name="Straight Arrow Connector 148"/>
            <p:cNvCxnSpPr>
              <a:stCxn id="132" idx="0"/>
              <a:endCxn id="152" idx="4"/>
            </p:cNvCxnSpPr>
            <p:nvPr/>
          </p:nvCxnSpPr>
          <p:spPr>
            <a:xfrm flipV="1">
              <a:off x="3620294" y="1965960"/>
              <a:ext cx="6826" cy="472440"/>
            </a:xfrm>
            <a:prstGeom prst="straightConnector1">
              <a:avLst/>
            </a:prstGeom>
            <a:noFill/>
            <a:ln w="31750" cap="flat" cmpd="sng" algn="ctr">
              <a:solidFill>
                <a:srgbClr val="F79646">
                  <a:lumMod val="60000"/>
                  <a:lumOff val="40000"/>
                </a:srgbClr>
              </a:solidFill>
              <a:prstDash val="sysDot"/>
              <a:tailEnd type="none"/>
            </a:ln>
            <a:effectLst/>
          </p:spPr>
        </p:cxnSp>
        <p:cxnSp>
          <p:nvCxnSpPr>
            <p:cNvPr id="150" name="Straight Arrow Connector 149"/>
            <p:cNvCxnSpPr>
              <a:stCxn id="132" idx="0"/>
              <a:endCxn id="154" idx="4"/>
            </p:cNvCxnSpPr>
            <p:nvPr/>
          </p:nvCxnSpPr>
          <p:spPr>
            <a:xfrm flipV="1">
              <a:off x="3620294" y="1965960"/>
              <a:ext cx="1226026" cy="472440"/>
            </a:xfrm>
            <a:prstGeom prst="straightConnector1">
              <a:avLst/>
            </a:prstGeom>
            <a:noFill/>
            <a:ln w="31750" cap="flat" cmpd="sng" algn="ctr">
              <a:solidFill>
                <a:srgbClr val="F79646">
                  <a:lumMod val="60000"/>
                  <a:lumOff val="40000"/>
                </a:srgbClr>
              </a:solidFill>
              <a:prstDash val="sysDot"/>
              <a:tailEnd type="none"/>
            </a:ln>
            <a:effectLst/>
          </p:spPr>
        </p:cxnSp>
        <p:cxnSp>
          <p:nvCxnSpPr>
            <p:cNvPr id="151" name="Straight Arrow Connector 150"/>
            <p:cNvCxnSpPr>
              <a:stCxn id="132" idx="0"/>
              <a:endCxn id="151" idx="4"/>
            </p:cNvCxnSpPr>
            <p:nvPr/>
          </p:nvCxnSpPr>
          <p:spPr>
            <a:xfrm flipH="1" flipV="1">
              <a:off x="2438400" y="1950720"/>
              <a:ext cx="1181894" cy="487680"/>
            </a:xfrm>
            <a:prstGeom prst="straightConnector1">
              <a:avLst/>
            </a:prstGeom>
            <a:noFill/>
            <a:ln w="31750" cap="flat" cmpd="sng" algn="ctr">
              <a:solidFill>
                <a:srgbClr val="F79646">
                  <a:lumMod val="60000"/>
                  <a:lumOff val="40000"/>
                </a:srgbClr>
              </a:solidFill>
              <a:prstDash val="sysDot"/>
              <a:tailEnd type="none"/>
            </a:ln>
            <a:effectLst/>
          </p:spPr>
        </p:cxnSp>
        <p:sp>
          <p:nvSpPr>
            <p:cNvPr id="152" name="Rectangle 151"/>
            <p:cNvSpPr/>
            <p:nvPr/>
          </p:nvSpPr>
          <p:spPr>
            <a:xfrm>
              <a:off x="1839079" y="1153180"/>
              <a:ext cx="1208922" cy="523220"/>
            </a:xfrm>
            <a:prstGeom prst="rect">
              <a:avLst/>
            </a:prstGeom>
          </p:spPr>
          <p:txBody>
            <a:bodyPr wrap="none">
              <a:spAutoFit/>
            </a:bodyPr>
            <a:lstStyle/>
            <a:p>
              <a:pPr algn="ctr">
                <a:defRPr/>
              </a:pPr>
              <a:r>
                <a:rPr lang="en-IN" sz="1400" b="1" kern="0" dirty="0">
                  <a:solidFill>
                    <a:prstClr val="black"/>
                  </a:solidFill>
                  <a:latin typeface="Calibri"/>
                </a:rPr>
                <a:t>Signal </a:t>
              </a:r>
            </a:p>
            <a:p>
              <a:pPr algn="ctr">
                <a:defRPr/>
              </a:pPr>
              <a:r>
                <a:rPr lang="en-IN" sz="1400" b="1" kern="0" dirty="0">
                  <a:solidFill>
                    <a:prstClr val="black"/>
                  </a:solidFill>
                  <a:latin typeface="Calibri"/>
                </a:rPr>
                <a:t>enhancement</a:t>
              </a:r>
            </a:p>
          </p:txBody>
        </p:sp>
        <p:sp>
          <p:nvSpPr>
            <p:cNvPr id="153" name="Rectangle 152"/>
            <p:cNvSpPr/>
            <p:nvPr/>
          </p:nvSpPr>
          <p:spPr>
            <a:xfrm>
              <a:off x="3126502" y="1163330"/>
              <a:ext cx="974370" cy="523220"/>
            </a:xfrm>
            <a:prstGeom prst="rect">
              <a:avLst/>
            </a:prstGeom>
          </p:spPr>
          <p:txBody>
            <a:bodyPr wrap="none">
              <a:spAutoFit/>
            </a:bodyPr>
            <a:lstStyle/>
            <a:p>
              <a:pPr algn="ctr">
                <a:defRPr/>
              </a:pPr>
              <a:r>
                <a:rPr lang="en-US" sz="1400" b="1" kern="0" dirty="0">
                  <a:solidFill>
                    <a:prstClr val="black"/>
                  </a:solidFill>
                  <a:latin typeface="Calibri"/>
                </a:rPr>
                <a:t>Artifact </a:t>
              </a:r>
            </a:p>
            <a:p>
              <a:pPr algn="ctr">
                <a:defRPr/>
              </a:pPr>
              <a:r>
                <a:rPr lang="en-US" sz="1400" b="1" kern="0" dirty="0">
                  <a:solidFill>
                    <a:prstClr val="black"/>
                  </a:solidFill>
                  <a:latin typeface="Calibri"/>
                </a:rPr>
                <a:t>processing</a:t>
              </a:r>
              <a:endParaRPr lang="en-IN" sz="1400" kern="0" dirty="0">
                <a:solidFill>
                  <a:prstClr val="black"/>
                </a:solidFill>
                <a:latin typeface="Calibri"/>
              </a:endParaRPr>
            </a:p>
          </p:txBody>
        </p:sp>
        <p:sp>
          <p:nvSpPr>
            <p:cNvPr id="154" name="Rectangle 153"/>
            <p:cNvSpPr/>
            <p:nvPr/>
          </p:nvSpPr>
          <p:spPr>
            <a:xfrm>
              <a:off x="4449576" y="1193810"/>
              <a:ext cx="793487" cy="523220"/>
            </a:xfrm>
            <a:prstGeom prst="rect">
              <a:avLst/>
            </a:prstGeom>
          </p:spPr>
          <p:txBody>
            <a:bodyPr wrap="none">
              <a:spAutoFit/>
            </a:bodyPr>
            <a:lstStyle/>
            <a:p>
              <a:pPr algn="ctr">
                <a:defRPr/>
              </a:pPr>
              <a:r>
                <a:rPr lang="en-US" sz="1400" b="1" kern="0" dirty="0">
                  <a:solidFill>
                    <a:prstClr val="black"/>
                  </a:solidFill>
                  <a:latin typeface="Calibri"/>
                </a:rPr>
                <a:t>Noise </a:t>
              </a:r>
            </a:p>
            <a:p>
              <a:pPr algn="ctr">
                <a:defRPr/>
              </a:pPr>
              <a:r>
                <a:rPr lang="en-US" sz="1400" b="1" kern="0" dirty="0">
                  <a:solidFill>
                    <a:prstClr val="black"/>
                  </a:solidFill>
                  <a:latin typeface="Calibri"/>
                </a:rPr>
                <a:t>removal</a:t>
              </a:r>
            </a:p>
          </p:txBody>
        </p:sp>
      </p:grpSp>
      <p:grpSp>
        <p:nvGrpSpPr>
          <p:cNvPr id="155" name="Group 154"/>
          <p:cNvGrpSpPr/>
          <p:nvPr/>
        </p:nvGrpSpPr>
        <p:grpSpPr>
          <a:xfrm>
            <a:off x="6934200" y="914400"/>
            <a:ext cx="3550920" cy="1524000"/>
            <a:chOff x="5410200" y="914400"/>
            <a:chExt cx="3550920" cy="1524000"/>
          </a:xfrm>
        </p:grpSpPr>
        <p:sp>
          <p:nvSpPr>
            <p:cNvPr id="156" name="Oval 155"/>
            <p:cNvSpPr/>
            <p:nvPr/>
          </p:nvSpPr>
          <p:spPr>
            <a:xfrm>
              <a:off x="5486400" y="914400"/>
              <a:ext cx="1066800" cy="1051560"/>
            </a:xfrm>
            <a:prstGeom prst="ellipse">
              <a:avLst/>
            </a:prstGeom>
            <a:solidFill>
              <a:srgbClr val="FFC000">
                <a:alpha val="12000"/>
              </a:srgbClr>
            </a:solidFill>
            <a:ln w="25400" cap="flat" cmpd="sng" algn="ctr">
              <a:noFill/>
              <a:prstDash val="solid"/>
            </a:ln>
            <a:effectLst/>
          </p:spPr>
          <p:txBody>
            <a:bodyPr rtlCol="0" anchor="ctr"/>
            <a:lstStyle/>
            <a:p>
              <a:pPr algn="ctr">
                <a:defRPr/>
              </a:pPr>
              <a:endParaRPr lang="en-US" sz="1400" b="1" kern="0" dirty="0">
                <a:solidFill>
                  <a:srgbClr val="C0504D">
                    <a:lumMod val="50000"/>
                  </a:srgbClr>
                </a:solidFill>
                <a:latin typeface="Calibri"/>
                <a:ea typeface=""/>
                <a:cs typeface=""/>
              </a:endParaRPr>
            </a:p>
          </p:txBody>
        </p:sp>
        <p:sp>
          <p:nvSpPr>
            <p:cNvPr id="157" name="Oval 156"/>
            <p:cNvSpPr/>
            <p:nvPr/>
          </p:nvSpPr>
          <p:spPr>
            <a:xfrm>
              <a:off x="6629400" y="929640"/>
              <a:ext cx="1066800" cy="1051560"/>
            </a:xfrm>
            <a:prstGeom prst="ellipse">
              <a:avLst/>
            </a:prstGeom>
            <a:solidFill>
              <a:srgbClr val="1F497D">
                <a:lumMod val="40000"/>
                <a:lumOff val="60000"/>
                <a:alpha val="22000"/>
              </a:srgbClr>
            </a:solidFill>
            <a:ln w="25400" cap="flat" cmpd="sng" algn="ctr">
              <a:noFill/>
              <a:prstDash val="solid"/>
            </a:ln>
            <a:effectLst/>
          </p:spPr>
          <p:txBody>
            <a:bodyPr rtlCol="0" anchor="ctr"/>
            <a:lstStyle/>
            <a:p>
              <a:pPr algn="ctr">
                <a:defRPr/>
              </a:pPr>
              <a:endParaRPr lang="en-US" sz="1400" b="1" kern="0" dirty="0">
                <a:solidFill>
                  <a:srgbClr val="C0504D">
                    <a:lumMod val="50000"/>
                  </a:srgbClr>
                </a:solidFill>
                <a:latin typeface="Calibri"/>
                <a:ea typeface=""/>
                <a:cs typeface=""/>
              </a:endParaRPr>
            </a:p>
          </p:txBody>
        </p:sp>
        <p:sp>
          <p:nvSpPr>
            <p:cNvPr id="158" name="Oval 157"/>
            <p:cNvSpPr/>
            <p:nvPr/>
          </p:nvSpPr>
          <p:spPr>
            <a:xfrm>
              <a:off x="7894320" y="929640"/>
              <a:ext cx="1066800" cy="1051560"/>
            </a:xfrm>
            <a:prstGeom prst="ellipse">
              <a:avLst/>
            </a:prstGeom>
            <a:solidFill>
              <a:srgbClr val="EEECE1">
                <a:lumMod val="75000"/>
                <a:alpha val="30000"/>
              </a:srgbClr>
            </a:solidFill>
            <a:ln w="25400" cap="flat" cmpd="sng" algn="ctr">
              <a:noFill/>
              <a:prstDash val="solid"/>
            </a:ln>
            <a:effectLst/>
          </p:spPr>
          <p:txBody>
            <a:bodyPr rtlCol="0" anchor="ctr"/>
            <a:lstStyle/>
            <a:p>
              <a:pPr algn="ctr">
                <a:defRPr/>
              </a:pPr>
              <a:endParaRPr lang="en-US" sz="1400" b="1" kern="0" dirty="0">
                <a:solidFill>
                  <a:srgbClr val="C0504D">
                    <a:lumMod val="50000"/>
                  </a:srgbClr>
                </a:solidFill>
                <a:latin typeface="Calibri"/>
                <a:ea typeface=""/>
                <a:cs typeface=""/>
              </a:endParaRPr>
            </a:p>
          </p:txBody>
        </p:sp>
        <p:cxnSp>
          <p:nvCxnSpPr>
            <p:cNvPr id="159" name="Straight Arrow Connector 158"/>
            <p:cNvCxnSpPr/>
            <p:nvPr/>
          </p:nvCxnSpPr>
          <p:spPr>
            <a:xfrm flipV="1">
              <a:off x="7200900" y="1981200"/>
              <a:ext cx="0" cy="430530"/>
            </a:xfrm>
            <a:prstGeom prst="straightConnector1">
              <a:avLst/>
            </a:prstGeom>
            <a:noFill/>
            <a:ln w="31750" cap="flat" cmpd="sng" algn="ctr">
              <a:solidFill>
                <a:srgbClr val="F79646">
                  <a:lumMod val="60000"/>
                  <a:lumOff val="40000"/>
                </a:srgbClr>
              </a:solidFill>
              <a:prstDash val="sysDot"/>
              <a:tailEnd type="none"/>
            </a:ln>
            <a:effectLst/>
          </p:spPr>
        </p:cxnSp>
        <p:cxnSp>
          <p:nvCxnSpPr>
            <p:cNvPr id="160" name="Straight Arrow Connector 159"/>
            <p:cNvCxnSpPr>
              <a:stCxn id="134" idx="0"/>
              <a:endCxn id="169" idx="4"/>
            </p:cNvCxnSpPr>
            <p:nvPr/>
          </p:nvCxnSpPr>
          <p:spPr>
            <a:xfrm flipV="1">
              <a:off x="7200900" y="1981200"/>
              <a:ext cx="1226820" cy="457200"/>
            </a:xfrm>
            <a:prstGeom prst="straightConnector1">
              <a:avLst/>
            </a:prstGeom>
            <a:noFill/>
            <a:ln w="31750" cap="flat" cmpd="sng" algn="ctr">
              <a:solidFill>
                <a:srgbClr val="F79646">
                  <a:lumMod val="60000"/>
                  <a:lumOff val="40000"/>
                </a:srgbClr>
              </a:solidFill>
              <a:prstDash val="sysDot"/>
              <a:tailEnd type="none"/>
            </a:ln>
            <a:effectLst/>
          </p:spPr>
        </p:cxnSp>
        <p:cxnSp>
          <p:nvCxnSpPr>
            <p:cNvPr id="161" name="Straight Arrow Connector 160"/>
            <p:cNvCxnSpPr>
              <a:stCxn id="134" idx="0"/>
              <a:endCxn id="167" idx="4"/>
            </p:cNvCxnSpPr>
            <p:nvPr/>
          </p:nvCxnSpPr>
          <p:spPr>
            <a:xfrm flipH="1" flipV="1">
              <a:off x="6019800" y="1965960"/>
              <a:ext cx="1181100" cy="472440"/>
            </a:xfrm>
            <a:prstGeom prst="straightConnector1">
              <a:avLst/>
            </a:prstGeom>
            <a:noFill/>
            <a:ln w="31750" cap="flat" cmpd="sng" algn="ctr">
              <a:solidFill>
                <a:srgbClr val="F79646">
                  <a:lumMod val="60000"/>
                  <a:lumOff val="40000"/>
                </a:srgbClr>
              </a:solidFill>
              <a:prstDash val="sysDot"/>
              <a:tailEnd type="none"/>
            </a:ln>
            <a:effectLst/>
          </p:spPr>
        </p:cxnSp>
        <p:sp>
          <p:nvSpPr>
            <p:cNvPr id="162" name="Rectangle 161"/>
            <p:cNvSpPr/>
            <p:nvPr/>
          </p:nvSpPr>
          <p:spPr>
            <a:xfrm>
              <a:off x="5410200" y="1140589"/>
              <a:ext cx="1178977" cy="523220"/>
            </a:xfrm>
            <a:prstGeom prst="rect">
              <a:avLst/>
            </a:prstGeom>
          </p:spPr>
          <p:txBody>
            <a:bodyPr wrap="none">
              <a:spAutoFit/>
            </a:bodyPr>
            <a:lstStyle/>
            <a:p>
              <a:pPr algn="ctr">
                <a:defRPr/>
              </a:pPr>
              <a:r>
                <a:rPr lang="en-US" sz="1400" b="1" kern="0" dirty="0">
                  <a:solidFill>
                    <a:prstClr val="black"/>
                  </a:solidFill>
                  <a:latin typeface="Calibri"/>
                </a:rPr>
                <a:t>Feature </a:t>
              </a:r>
            </a:p>
            <a:p>
              <a:pPr algn="ctr">
                <a:defRPr/>
              </a:pPr>
              <a:r>
                <a:rPr lang="en-US" sz="1400" b="1" kern="0" dirty="0">
                  <a:solidFill>
                    <a:prstClr val="black"/>
                  </a:solidFill>
                  <a:latin typeface="Calibri"/>
                </a:rPr>
                <a:t>identification</a:t>
              </a:r>
            </a:p>
          </p:txBody>
        </p:sp>
        <p:sp>
          <p:nvSpPr>
            <p:cNvPr id="163" name="Rectangle 162"/>
            <p:cNvSpPr/>
            <p:nvPr/>
          </p:nvSpPr>
          <p:spPr>
            <a:xfrm>
              <a:off x="6743853" y="1155085"/>
              <a:ext cx="856325" cy="584775"/>
            </a:xfrm>
            <a:prstGeom prst="rect">
              <a:avLst/>
            </a:prstGeom>
          </p:spPr>
          <p:txBody>
            <a:bodyPr wrap="none">
              <a:spAutoFit/>
            </a:bodyPr>
            <a:lstStyle/>
            <a:p>
              <a:pPr algn="ctr">
                <a:defRPr/>
              </a:pPr>
              <a:r>
                <a:rPr lang="en-US" sz="1400" b="1" kern="0" dirty="0">
                  <a:solidFill>
                    <a:prstClr val="black"/>
                  </a:solidFill>
                  <a:latin typeface="Calibri"/>
                </a:rPr>
                <a:t>Feature</a:t>
              </a:r>
              <a:r>
                <a:rPr lang="en-US" b="1" kern="0" dirty="0">
                  <a:solidFill>
                    <a:srgbClr val="C0504D">
                      <a:lumMod val="50000"/>
                    </a:srgbClr>
                  </a:solidFill>
                  <a:latin typeface="Calibri"/>
                </a:rPr>
                <a:t> </a:t>
              </a:r>
            </a:p>
            <a:p>
              <a:pPr algn="ctr">
                <a:defRPr/>
              </a:pPr>
              <a:r>
                <a:rPr lang="en-US" sz="1400" b="1" kern="0" dirty="0">
                  <a:solidFill>
                    <a:prstClr val="black"/>
                  </a:solidFill>
                  <a:latin typeface="Calibri"/>
                </a:rPr>
                <a:t>selection</a:t>
              </a:r>
            </a:p>
          </p:txBody>
        </p:sp>
        <p:sp>
          <p:nvSpPr>
            <p:cNvPr id="164" name="Rectangle 163"/>
            <p:cNvSpPr/>
            <p:nvPr/>
          </p:nvSpPr>
          <p:spPr>
            <a:xfrm>
              <a:off x="7936481" y="1221194"/>
              <a:ext cx="1024639" cy="523220"/>
            </a:xfrm>
            <a:prstGeom prst="rect">
              <a:avLst/>
            </a:prstGeom>
          </p:spPr>
          <p:txBody>
            <a:bodyPr wrap="none">
              <a:spAutoFit/>
            </a:bodyPr>
            <a:lstStyle/>
            <a:p>
              <a:pPr algn="ctr">
                <a:defRPr/>
              </a:pPr>
              <a:r>
                <a:rPr lang="en-US" sz="1400" b="1" kern="0" dirty="0">
                  <a:solidFill>
                    <a:prstClr val="black"/>
                  </a:solidFill>
                  <a:latin typeface="Calibri"/>
                </a:rPr>
                <a:t>Dimension </a:t>
              </a:r>
            </a:p>
            <a:p>
              <a:pPr algn="ctr">
                <a:defRPr/>
              </a:pPr>
              <a:r>
                <a:rPr lang="en-US" sz="1400" b="1" kern="0" dirty="0">
                  <a:solidFill>
                    <a:prstClr val="black"/>
                  </a:solidFill>
                  <a:latin typeface="Calibri"/>
                </a:rPr>
                <a:t>reduction</a:t>
              </a:r>
            </a:p>
          </p:txBody>
        </p:sp>
      </p:grpSp>
      <p:grpSp>
        <p:nvGrpSpPr>
          <p:cNvPr id="165" name="Group 164"/>
          <p:cNvGrpSpPr/>
          <p:nvPr/>
        </p:nvGrpSpPr>
        <p:grpSpPr>
          <a:xfrm>
            <a:off x="7965805" y="5240216"/>
            <a:ext cx="2247972" cy="1433654"/>
            <a:chOff x="6441804" y="5240216"/>
            <a:chExt cx="2247972" cy="1433654"/>
          </a:xfrm>
        </p:grpSpPr>
        <p:sp>
          <p:nvSpPr>
            <p:cNvPr id="166" name="Oval 165"/>
            <p:cNvSpPr/>
            <p:nvPr/>
          </p:nvSpPr>
          <p:spPr>
            <a:xfrm>
              <a:off x="7620000" y="5715000"/>
              <a:ext cx="1000028" cy="958870"/>
            </a:xfrm>
            <a:prstGeom prst="ellipse">
              <a:avLst/>
            </a:prstGeom>
            <a:solidFill>
              <a:srgbClr val="F79646">
                <a:lumMod val="60000"/>
                <a:lumOff val="40000"/>
                <a:alpha val="44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400" b="1" kern="0" dirty="0">
                <a:solidFill>
                  <a:srgbClr val="C0504D">
                    <a:lumMod val="50000"/>
                  </a:srgbClr>
                </a:solidFill>
                <a:latin typeface="Calibri"/>
                <a:ea typeface=""/>
                <a:cs typeface=""/>
              </a:endParaRPr>
            </a:p>
          </p:txBody>
        </p:sp>
        <p:sp>
          <p:nvSpPr>
            <p:cNvPr id="167" name="Oval 166"/>
            <p:cNvSpPr/>
            <p:nvPr/>
          </p:nvSpPr>
          <p:spPr>
            <a:xfrm>
              <a:off x="6441804" y="5715000"/>
              <a:ext cx="987695" cy="958870"/>
            </a:xfrm>
            <a:prstGeom prst="ellipse">
              <a:avLst/>
            </a:prstGeom>
            <a:solidFill>
              <a:srgbClr val="4BACC6">
                <a:lumMod val="60000"/>
                <a:lumOff val="40000"/>
                <a:alpha val="48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400" b="1" kern="0" dirty="0">
                <a:solidFill>
                  <a:srgbClr val="C0504D">
                    <a:lumMod val="50000"/>
                  </a:srgbClr>
                </a:solidFill>
                <a:latin typeface="Calibri"/>
                <a:ea typeface=""/>
                <a:cs typeface=""/>
              </a:endParaRPr>
            </a:p>
          </p:txBody>
        </p:sp>
        <p:cxnSp>
          <p:nvCxnSpPr>
            <p:cNvPr id="168" name="Straight Arrow Connector 167"/>
            <p:cNvCxnSpPr/>
            <p:nvPr/>
          </p:nvCxnSpPr>
          <p:spPr>
            <a:xfrm>
              <a:off x="7495662" y="5240216"/>
              <a:ext cx="624352" cy="474784"/>
            </a:xfrm>
            <a:prstGeom prst="straightConnector1">
              <a:avLst/>
            </a:prstGeom>
            <a:noFill/>
            <a:ln w="31750" cap="flat" cmpd="sng" algn="ctr">
              <a:solidFill>
                <a:srgbClr val="F79646">
                  <a:lumMod val="60000"/>
                  <a:lumOff val="40000"/>
                </a:srgbClr>
              </a:solidFill>
              <a:prstDash val="sysDot"/>
              <a:tailEnd type="none"/>
            </a:ln>
            <a:effectLst/>
          </p:spPr>
        </p:cxnSp>
        <p:cxnSp>
          <p:nvCxnSpPr>
            <p:cNvPr id="169" name="Straight Arrow Connector 168"/>
            <p:cNvCxnSpPr/>
            <p:nvPr/>
          </p:nvCxnSpPr>
          <p:spPr>
            <a:xfrm flipH="1">
              <a:off x="6935652" y="5240216"/>
              <a:ext cx="560010" cy="474784"/>
            </a:xfrm>
            <a:prstGeom prst="straightConnector1">
              <a:avLst/>
            </a:prstGeom>
            <a:noFill/>
            <a:ln w="31750" cap="flat" cmpd="sng" algn="ctr">
              <a:solidFill>
                <a:srgbClr val="F79646">
                  <a:lumMod val="60000"/>
                  <a:lumOff val="40000"/>
                </a:srgbClr>
              </a:solidFill>
              <a:prstDash val="sysDot"/>
              <a:tailEnd type="none"/>
            </a:ln>
            <a:effectLst/>
          </p:spPr>
        </p:cxnSp>
        <p:sp>
          <p:nvSpPr>
            <p:cNvPr id="170" name="Rectangle 169"/>
            <p:cNvSpPr/>
            <p:nvPr/>
          </p:nvSpPr>
          <p:spPr>
            <a:xfrm>
              <a:off x="6488553" y="5896060"/>
              <a:ext cx="974370" cy="523220"/>
            </a:xfrm>
            <a:prstGeom prst="rect">
              <a:avLst/>
            </a:prstGeom>
          </p:spPr>
          <p:txBody>
            <a:bodyPr wrap="none">
              <a:spAutoFit/>
            </a:bodyPr>
            <a:lstStyle/>
            <a:p>
              <a:pPr algn="ctr">
                <a:defRPr/>
              </a:pPr>
              <a:r>
                <a:rPr lang="en-US" sz="1400" b="1" kern="0" dirty="0">
                  <a:solidFill>
                    <a:prstClr val="black"/>
                  </a:solidFill>
                  <a:latin typeface="Calibri"/>
                </a:rPr>
                <a:t>Post </a:t>
              </a:r>
            </a:p>
            <a:p>
              <a:pPr algn="ctr">
                <a:defRPr/>
              </a:pPr>
              <a:r>
                <a:rPr lang="en-US" sz="1400" b="1" kern="0" dirty="0">
                  <a:solidFill>
                    <a:prstClr val="black"/>
                  </a:solidFill>
                  <a:latin typeface="Calibri"/>
                </a:rPr>
                <a:t>processing</a:t>
              </a:r>
            </a:p>
          </p:txBody>
        </p:sp>
        <p:sp>
          <p:nvSpPr>
            <p:cNvPr id="171" name="Rectangle 170"/>
            <p:cNvSpPr/>
            <p:nvPr/>
          </p:nvSpPr>
          <p:spPr>
            <a:xfrm>
              <a:off x="7546001" y="5886988"/>
              <a:ext cx="1143775" cy="523220"/>
            </a:xfrm>
            <a:prstGeom prst="rect">
              <a:avLst/>
            </a:prstGeom>
          </p:spPr>
          <p:txBody>
            <a:bodyPr wrap="none">
              <a:spAutoFit/>
            </a:bodyPr>
            <a:lstStyle/>
            <a:p>
              <a:pPr algn="ctr">
                <a:defRPr/>
              </a:pPr>
              <a:r>
                <a:rPr lang="en-US" sz="1400" b="1" kern="0" dirty="0">
                  <a:solidFill>
                    <a:prstClr val="black"/>
                  </a:solidFill>
                  <a:latin typeface="Calibri"/>
                </a:rPr>
                <a:t>Feature </a:t>
              </a:r>
            </a:p>
            <a:p>
              <a:pPr algn="ctr">
                <a:defRPr/>
              </a:pPr>
              <a:r>
                <a:rPr lang="en-US" sz="1400" b="1" kern="0" dirty="0">
                  <a:solidFill>
                    <a:prstClr val="black"/>
                  </a:solidFill>
                  <a:latin typeface="Calibri"/>
                </a:rPr>
                <a:t>classification</a:t>
              </a:r>
            </a:p>
          </p:txBody>
        </p:sp>
      </p:grpSp>
      <p:grpSp>
        <p:nvGrpSpPr>
          <p:cNvPr id="172" name="Group 171"/>
          <p:cNvGrpSpPr/>
          <p:nvPr/>
        </p:nvGrpSpPr>
        <p:grpSpPr>
          <a:xfrm>
            <a:off x="4650505" y="5253992"/>
            <a:ext cx="2069044" cy="1493165"/>
            <a:chOff x="6073997" y="5288635"/>
            <a:chExt cx="1758490" cy="1493165"/>
          </a:xfrm>
        </p:grpSpPr>
        <p:sp>
          <p:nvSpPr>
            <p:cNvPr id="173" name="Oval 172"/>
            <p:cNvSpPr/>
            <p:nvPr/>
          </p:nvSpPr>
          <p:spPr>
            <a:xfrm>
              <a:off x="7002822" y="5678334"/>
              <a:ext cx="829665" cy="1066800"/>
            </a:xfrm>
            <a:prstGeom prst="ellipse">
              <a:avLst/>
            </a:prstGeom>
            <a:solidFill>
              <a:srgbClr val="4BACC6">
                <a:lumMod val="75000"/>
                <a:alpha val="44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400" b="1" kern="0" dirty="0">
                <a:solidFill>
                  <a:srgbClr val="C0504D">
                    <a:lumMod val="50000"/>
                  </a:srgbClr>
                </a:solidFill>
                <a:latin typeface="Calibri"/>
                <a:ea typeface=""/>
                <a:cs typeface=""/>
              </a:endParaRPr>
            </a:p>
          </p:txBody>
        </p:sp>
        <p:sp>
          <p:nvSpPr>
            <p:cNvPr id="174" name="Oval 173"/>
            <p:cNvSpPr/>
            <p:nvPr/>
          </p:nvSpPr>
          <p:spPr>
            <a:xfrm>
              <a:off x="6073997" y="5715000"/>
              <a:ext cx="845256" cy="1066800"/>
            </a:xfrm>
            <a:prstGeom prst="ellipse">
              <a:avLst/>
            </a:prstGeom>
            <a:solidFill>
              <a:srgbClr val="7030A0">
                <a:alpha val="17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400" b="1" kern="0" dirty="0">
                <a:solidFill>
                  <a:srgbClr val="C0504D">
                    <a:lumMod val="50000"/>
                  </a:srgbClr>
                </a:solidFill>
                <a:latin typeface="Calibri"/>
                <a:ea typeface=""/>
                <a:cs typeface=""/>
              </a:endParaRPr>
            </a:p>
          </p:txBody>
        </p:sp>
        <p:cxnSp>
          <p:nvCxnSpPr>
            <p:cNvPr id="175" name="Straight Arrow Connector 174"/>
            <p:cNvCxnSpPr/>
            <p:nvPr/>
          </p:nvCxnSpPr>
          <p:spPr>
            <a:xfrm>
              <a:off x="7502423" y="5288635"/>
              <a:ext cx="0" cy="383867"/>
            </a:xfrm>
            <a:prstGeom prst="straightConnector1">
              <a:avLst/>
            </a:prstGeom>
            <a:noFill/>
            <a:ln w="31750" cap="flat" cmpd="sng" algn="ctr">
              <a:solidFill>
                <a:srgbClr val="F79646">
                  <a:lumMod val="60000"/>
                  <a:lumOff val="40000"/>
                </a:srgbClr>
              </a:solidFill>
              <a:prstDash val="sysDot"/>
              <a:tailEnd type="none"/>
            </a:ln>
            <a:effectLst/>
          </p:spPr>
        </p:cxnSp>
        <p:cxnSp>
          <p:nvCxnSpPr>
            <p:cNvPr id="176" name="Straight Arrow Connector 175"/>
            <p:cNvCxnSpPr/>
            <p:nvPr/>
          </p:nvCxnSpPr>
          <p:spPr>
            <a:xfrm flipH="1">
              <a:off x="6496624" y="5288635"/>
              <a:ext cx="1012396" cy="426365"/>
            </a:xfrm>
            <a:prstGeom prst="straightConnector1">
              <a:avLst/>
            </a:prstGeom>
            <a:noFill/>
            <a:ln w="31750" cap="flat" cmpd="sng" algn="ctr">
              <a:solidFill>
                <a:srgbClr val="F79646">
                  <a:lumMod val="60000"/>
                  <a:lumOff val="40000"/>
                </a:srgbClr>
              </a:solidFill>
              <a:prstDash val="sysDot"/>
              <a:tailEnd type="none"/>
            </a:ln>
            <a:effectLst/>
          </p:spPr>
        </p:cxnSp>
        <p:sp>
          <p:nvSpPr>
            <p:cNvPr id="177" name="Rectangle 176"/>
            <p:cNvSpPr/>
            <p:nvPr/>
          </p:nvSpPr>
          <p:spPr>
            <a:xfrm>
              <a:off x="6134512" y="5857404"/>
              <a:ext cx="718319" cy="738664"/>
            </a:xfrm>
            <a:prstGeom prst="rect">
              <a:avLst/>
            </a:prstGeom>
          </p:spPr>
          <p:txBody>
            <a:bodyPr wrap="square">
              <a:spAutoFit/>
            </a:bodyPr>
            <a:lstStyle/>
            <a:p>
              <a:pPr algn="ctr">
                <a:defRPr/>
              </a:pPr>
              <a:r>
                <a:rPr lang="en-US" sz="1400" b="1" kern="0" dirty="0">
                  <a:solidFill>
                    <a:prstClr val="black"/>
                  </a:solidFill>
                  <a:latin typeface="Calibri"/>
                </a:rPr>
                <a:t>Text-Entry System</a:t>
              </a:r>
            </a:p>
          </p:txBody>
        </p:sp>
        <p:sp>
          <p:nvSpPr>
            <p:cNvPr id="178" name="Rectangle 177"/>
            <p:cNvSpPr/>
            <p:nvPr/>
          </p:nvSpPr>
          <p:spPr>
            <a:xfrm>
              <a:off x="7032882" y="5965126"/>
              <a:ext cx="775315" cy="523220"/>
            </a:xfrm>
            <a:prstGeom prst="rect">
              <a:avLst/>
            </a:prstGeom>
          </p:spPr>
          <p:txBody>
            <a:bodyPr wrap="none">
              <a:spAutoFit/>
            </a:bodyPr>
            <a:lstStyle/>
            <a:p>
              <a:pPr algn="ctr">
                <a:defRPr/>
              </a:pPr>
              <a:r>
                <a:rPr lang="en-US" sz="1400" b="1" kern="0" dirty="0">
                  <a:solidFill>
                    <a:prstClr val="black"/>
                  </a:solidFill>
                  <a:latin typeface="Calibri"/>
                </a:rPr>
                <a:t>Vigilance </a:t>
              </a:r>
            </a:p>
            <a:p>
              <a:pPr algn="ctr">
                <a:defRPr/>
              </a:pPr>
              <a:r>
                <a:rPr lang="en-US" sz="1400" b="1" kern="0" dirty="0">
                  <a:solidFill>
                    <a:prstClr val="black"/>
                  </a:solidFill>
                  <a:latin typeface="Calibri"/>
                </a:rPr>
                <a:t>Detection</a:t>
              </a:r>
            </a:p>
          </p:txBody>
        </p:sp>
      </p:grpSp>
      <p:sp>
        <p:nvSpPr>
          <p:cNvPr id="179" name="Oval 178"/>
          <p:cNvSpPr/>
          <p:nvPr/>
        </p:nvSpPr>
        <p:spPr>
          <a:xfrm>
            <a:off x="6719550" y="5607070"/>
            <a:ext cx="1014213" cy="1066800"/>
          </a:xfrm>
          <a:prstGeom prst="ellipse">
            <a:avLst/>
          </a:prstGeom>
          <a:solidFill>
            <a:srgbClr val="C0504D">
              <a:lumMod val="60000"/>
              <a:lumOff val="40000"/>
              <a:alpha val="44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400" b="1" kern="0" dirty="0">
              <a:solidFill>
                <a:srgbClr val="C0504D">
                  <a:lumMod val="50000"/>
                </a:srgbClr>
              </a:solidFill>
              <a:latin typeface="Calibri"/>
              <a:ea typeface=""/>
              <a:cs typeface=""/>
            </a:endParaRPr>
          </a:p>
        </p:txBody>
      </p:sp>
      <p:cxnSp>
        <p:nvCxnSpPr>
          <p:cNvPr id="180" name="Straight Arrow Connector 179"/>
          <p:cNvCxnSpPr>
            <a:stCxn id="137" idx="2"/>
          </p:cNvCxnSpPr>
          <p:nvPr/>
        </p:nvCxnSpPr>
        <p:spPr>
          <a:xfrm>
            <a:off x="6338950" y="5255496"/>
            <a:ext cx="926575" cy="309076"/>
          </a:xfrm>
          <a:prstGeom prst="straightConnector1">
            <a:avLst/>
          </a:prstGeom>
          <a:noFill/>
          <a:ln w="31750" cap="flat" cmpd="sng" algn="ctr">
            <a:solidFill>
              <a:srgbClr val="F79646">
                <a:lumMod val="60000"/>
                <a:lumOff val="40000"/>
              </a:srgbClr>
            </a:solidFill>
            <a:prstDash val="sysDot"/>
            <a:tailEnd type="none"/>
          </a:ln>
          <a:effectLst/>
        </p:spPr>
      </p:cxnSp>
      <p:sp>
        <p:nvSpPr>
          <p:cNvPr id="181" name="Rectangle 180"/>
          <p:cNvSpPr/>
          <p:nvPr/>
        </p:nvSpPr>
        <p:spPr>
          <a:xfrm>
            <a:off x="6797288" y="5879387"/>
            <a:ext cx="936475" cy="523220"/>
          </a:xfrm>
          <a:prstGeom prst="rect">
            <a:avLst/>
          </a:prstGeom>
        </p:spPr>
        <p:txBody>
          <a:bodyPr wrap="none">
            <a:spAutoFit/>
          </a:bodyPr>
          <a:lstStyle/>
          <a:p>
            <a:pPr algn="ctr"/>
            <a:r>
              <a:rPr lang="en-US" sz="1400" b="1" dirty="0">
                <a:solidFill>
                  <a:prstClr val="black"/>
                </a:solidFill>
                <a:latin typeface="Calibri"/>
              </a:rPr>
              <a:t>Adaptive </a:t>
            </a:r>
          </a:p>
          <a:p>
            <a:pPr algn="ctr"/>
            <a:r>
              <a:rPr lang="en-US" sz="1400" b="1" dirty="0">
                <a:solidFill>
                  <a:prstClr val="black"/>
                </a:solidFill>
                <a:latin typeface="Calibri"/>
              </a:rPr>
              <a:t>E-learning</a:t>
            </a:r>
          </a:p>
        </p:txBody>
      </p:sp>
    </p:spTree>
    <p:extLst>
      <p:ext uri="{BB962C8B-B14F-4D97-AF65-F5344CB8AC3E}">
        <p14:creationId xmlns:p14="http://schemas.microsoft.com/office/powerpoint/2010/main" val="18860628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5"/>
                                        </p:tgtEl>
                                        <p:attrNameLst>
                                          <p:attrName>style.visibility</p:attrName>
                                        </p:attrNameLst>
                                      </p:cBhvr>
                                      <p:to>
                                        <p:strVal val="visible"/>
                                      </p:to>
                                    </p:set>
                                    <p:animEffect transition="in" filter="fade">
                                      <p:cBhvr>
                                        <p:cTn id="12" dur="500"/>
                                        <p:tgtEl>
                                          <p:spTgt spid="1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5"/>
                                        </p:tgtEl>
                                        <p:attrNameLst>
                                          <p:attrName>style.visibility</p:attrName>
                                        </p:attrNameLst>
                                      </p:cBhvr>
                                      <p:to>
                                        <p:strVal val="visible"/>
                                      </p:to>
                                    </p:set>
                                    <p:animEffect transition="in" filter="fade">
                                      <p:cBhvr>
                                        <p:cTn id="17" dur="500"/>
                                        <p:tgtEl>
                                          <p:spTgt spid="16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7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7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8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8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B7D14-9942-43B2-8471-4D35A79C9685}"/>
              </a:ext>
            </a:extLst>
          </p:cNvPr>
          <p:cNvSpPr>
            <a:spLocks noGrp="1"/>
          </p:cNvSpPr>
          <p:nvPr>
            <p:ph type="title"/>
          </p:nvPr>
        </p:nvSpPr>
        <p:spPr/>
        <p:txBody>
          <a:bodyPr/>
          <a:lstStyle/>
          <a:p>
            <a:r>
              <a:rPr lang="en-IN" dirty="0"/>
              <a:t>Recording the EEG</a:t>
            </a:r>
          </a:p>
        </p:txBody>
      </p:sp>
      <p:sp>
        <p:nvSpPr>
          <p:cNvPr id="3" name="Content Placeholder 2">
            <a:extLst>
              <a:ext uri="{FF2B5EF4-FFF2-40B4-BE49-F238E27FC236}">
                <a16:creationId xmlns:a16="http://schemas.microsoft.com/office/drawing/2014/main" id="{92BCEB8A-EC50-4682-A3DA-C0F19DF464BC}"/>
              </a:ext>
            </a:extLst>
          </p:cNvPr>
          <p:cNvSpPr>
            <a:spLocks noGrp="1"/>
          </p:cNvSpPr>
          <p:nvPr>
            <p:ph idx="1"/>
          </p:nvPr>
        </p:nvSpPr>
        <p:spPr>
          <a:xfrm>
            <a:off x="837808" y="1629048"/>
            <a:ext cx="10515600" cy="4351338"/>
          </a:xfrm>
        </p:spPr>
        <p:txBody>
          <a:bodyPr/>
          <a:lstStyle/>
          <a:p>
            <a:r>
              <a:rPr lang="en-US" b="1" dirty="0"/>
              <a:t>EEG electrodes</a:t>
            </a:r>
            <a:r>
              <a:rPr lang="en-US" dirty="0"/>
              <a:t>:</a:t>
            </a:r>
          </a:p>
          <a:p>
            <a:pPr lvl="1"/>
            <a:r>
              <a:rPr lang="en-US" dirty="0"/>
              <a:t>Small metal discs usually made of stainless steel, tin, gold or silver covered with a silver chloride coating. </a:t>
            </a:r>
          </a:p>
          <a:p>
            <a:pPr lvl="1"/>
            <a:r>
              <a:rPr lang="en-US" dirty="0"/>
              <a:t>They are placed on the scalp in spatial positions using the International 10/20 system. </a:t>
            </a:r>
          </a:p>
          <a:p>
            <a:pPr lvl="1"/>
            <a:endParaRPr lang="en-US" dirty="0"/>
          </a:p>
        </p:txBody>
      </p:sp>
      <p:pic>
        <p:nvPicPr>
          <p:cNvPr id="1026" name="Picture 2">
            <a:extLst>
              <a:ext uri="{FF2B5EF4-FFF2-40B4-BE49-F238E27FC236}">
                <a16:creationId xmlns:a16="http://schemas.microsoft.com/office/drawing/2014/main" id="{32FBA001-9AB4-4F78-A9D0-62AF53500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808" y="3635812"/>
            <a:ext cx="3810000" cy="2343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463407C-F808-441B-B908-33CAF63E598F}"/>
              </a:ext>
            </a:extLst>
          </p:cNvPr>
          <p:cNvSpPr txBox="1"/>
          <p:nvPr/>
        </p:nvSpPr>
        <p:spPr>
          <a:xfrm flipH="1">
            <a:off x="2456384" y="6041520"/>
            <a:ext cx="7632848" cy="461665"/>
          </a:xfrm>
          <a:prstGeom prst="rect">
            <a:avLst/>
          </a:prstGeom>
          <a:noFill/>
        </p:spPr>
        <p:txBody>
          <a:bodyPr wrap="square" rtlCol="0">
            <a:spAutoFit/>
          </a:bodyPr>
          <a:lstStyle/>
          <a:p>
            <a:pPr algn="ctr"/>
            <a:r>
              <a:rPr lang="en-US" sz="1200" b="0" i="0" dirty="0">
                <a:solidFill>
                  <a:srgbClr val="000000"/>
                </a:solidFill>
                <a:effectLst/>
                <a:latin typeface="Arial" panose="020B0604020202020204" pitchFamily="34" charset="0"/>
              </a:rPr>
              <a:t>Fig: EEG cables showing the disc electrodes to which electrode gel is applied and applied to the subject's scalp.</a:t>
            </a:r>
            <a:endParaRPr lang="en-IN" sz="1200" dirty="0"/>
          </a:p>
        </p:txBody>
      </p:sp>
    </p:spTree>
    <p:extLst>
      <p:ext uri="{BB962C8B-B14F-4D97-AF65-F5344CB8AC3E}">
        <p14:creationId xmlns:p14="http://schemas.microsoft.com/office/powerpoint/2010/main" val="2296883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98746-B9D3-4B35-BF9C-61303AAE1241}"/>
              </a:ext>
            </a:extLst>
          </p:cNvPr>
          <p:cNvSpPr>
            <a:spLocks noGrp="1"/>
          </p:cNvSpPr>
          <p:nvPr>
            <p:ph type="title"/>
          </p:nvPr>
        </p:nvSpPr>
        <p:spPr/>
        <p:txBody>
          <a:bodyPr/>
          <a:lstStyle/>
          <a:p>
            <a:r>
              <a:rPr lang="en-IN" dirty="0"/>
              <a:t>Recording the EEG</a:t>
            </a:r>
          </a:p>
        </p:txBody>
      </p:sp>
      <p:pic>
        <p:nvPicPr>
          <p:cNvPr id="2050" name="Picture 2" descr="EEG cap">
            <a:extLst>
              <a:ext uri="{FF2B5EF4-FFF2-40B4-BE49-F238E27FC236}">
                <a16:creationId xmlns:a16="http://schemas.microsoft.com/office/drawing/2014/main" id="{942771D0-AB17-4AFF-8B95-C811178EF1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15680" y="1961702"/>
            <a:ext cx="2016224" cy="30243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BE41979-E695-47C8-A9F6-9342AA765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024" y="1892829"/>
            <a:ext cx="2304256" cy="30723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14EA30B-F904-4BEA-AC58-5FDF1F1B9777}"/>
              </a:ext>
            </a:extLst>
          </p:cNvPr>
          <p:cNvSpPr txBox="1"/>
          <p:nvPr/>
        </p:nvSpPr>
        <p:spPr>
          <a:xfrm>
            <a:off x="1631504" y="5139682"/>
            <a:ext cx="9937104" cy="461665"/>
          </a:xfrm>
          <a:prstGeom prst="rect">
            <a:avLst/>
          </a:prstGeom>
          <a:noFill/>
        </p:spPr>
        <p:txBody>
          <a:bodyPr wrap="square">
            <a:spAutoFit/>
          </a:bodyPr>
          <a:lstStyle/>
          <a:p>
            <a:r>
              <a:rPr lang="en-US" sz="1200" b="0" i="0" dirty="0">
                <a:solidFill>
                  <a:srgbClr val="000000"/>
                </a:solidFill>
                <a:effectLst/>
                <a:latin typeface="Arial" panose="020B0604020202020204" pitchFamily="34" charset="0"/>
              </a:rPr>
              <a:t>Fig: Many recording systems use a cap into which electrodes are embedded; this facilitates recordings when high density arrays of electrodes are needed or when comparing recording sites. The image to the right shows the inside of such a cap.</a:t>
            </a:r>
            <a:endParaRPr lang="en-IN" sz="1200" dirty="0"/>
          </a:p>
        </p:txBody>
      </p:sp>
    </p:spTree>
    <p:extLst>
      <p:ext uri="{BB962C8B-B14F-4D97-AF65-F5344CB8AC3E}">
        <p14:creationId xmlns:p14="http://schemas.microsoft.com/office/powerpoint/2010/main" val="1840065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CC6E3-7960-48F4-AEFE-F2DD8D78C777}"/>
              </a:ext>
            </a:extLst>
          </p:cNvPr>
          <p:cNvSpPr>
            <a:spLocks noGrp="1"/>
          </p:cNvSpPr>
          <p:nvPr>
            <p:ph type="title"/>
          </p:nvPr>
        </p:nvSpPr>
        <p:spPr/>
        <p:txBody>
          <a:bodyPr/>
          <a:lstStyle/>
          <a:p>
            <a:r>
              <a:rPr lang="en-IN" dirty="0"/>
              <a:t>Recording the EEG</a:t>
            </a:r>
          </a:p>
        </p:txBody>
      </p:sp>
      <p:sp>
        <p:nvSpPr>
          <p:cNvPr id="3" name="Content Placeholder 2">
            <a:extLst>
              <a:ext uri="{FF2B5EF4-FFF2-40B4-BE49-F238E27FC236}">
                <a16:creationId xmlns:a16="http://schemas.microsoft.com/office/drawing/2014/main" id="{B38C28D8-106B-465A-B067-6EBD60A77B66}"/>
              </a:ext>
            </a:extLst>
          </p:cNvPr>
          <p:cNvSpPr>
            <a:spLocks noGrp="1"/>
          </p:cNvSpPr>
          <p:nvPr>
            <p:ph idx="1"/>
          </p:nvPr>
        </p:nvSpPr>
        <p:spPr>
          <a:xfrm>
            <a:off x="838200" y="1825625"/>
            <a:ext cx="6769968" cy="4351338"/>
          </a:xfrm>
        </p:spPr>
        <p:txBody>
          <a:bodyPr>
            <a:normAutofit fontScale="85000" lnSpcReduction="10000"/>
          </a:bodyPr>
          <a:lstStyle/>
          <a:p>
            <a:r>
              <a:rPr lang="en-US" b="1" dirty="0"/>
              <a:t>Electrode gel: </a:t>
            </a:r>
          </a:p>
          <a:p>
            <a:pPr lvl="1"/>
            <a:r>
              <a:rPr lang="en-US" dirty="0"/>
              <a:t>It acts as a malleable extension of the electrode, so that the movement of the electrodes cables is less likely to produce artifacts. </a:t>
            </a:r>
          </a:p>
          <a:p>
            <a:pPr lvl="1"/>
            <a:r>
              <a:rPr lang="en-US" dirty="0"/>
              <a:t>The gel maximizes skin contact and allows for a low-resistance recording through the skin.</a:t>
            </a:r>
          </a:p>
          <a:p>
            <a:r>
              <a:rPr lang="en-US" b="1" dirty="0"/>
              <a:t>Impedance</a:t>
            </a:r>
          </a:p>
          <a:p>
            <a:pPr lvl="1"/>
            <a:r>
              <a:rPr lang="en-US" dirty="0"/>
              <a:t>A measure of the impediment to the flow of alternating current, measured in ohms at a given frequency.</a:t>
            </a:r>
          </a:p>
          <a:p>
            <a:pPr lvl="1"/>
            <a:r>
              <a:rPr lang="en-US" dirty="0"/>
              <a:t>Larger numbers mean higher resistance to current flow. </a:t>
            </a:r>
          </a:p>
          <a:p>
            <a:pPr lvl="1"/>
            <a:r>
              <a:rPr lang="en-US"/>
              <a:t>The </a:t>
            </a:r>
            <a:r>
              <a:rPr lang="en-US" dirty="0"/>
              <a:t>higher the impedance of the electrode, the smaller the amplitude of the EEG signal</a:t>
            </a:r>
            <a:r>
              <a:rPr lang="en-US"/>
              <a:t>. </a:t>
            </a:r>
          </a:p>
          <a:p>
            <a:pPr lvl="1"/>
            <a:r>
              <a:rPr lang="en-US"/>
              <a:t>In </a:t>
            </a:r>
            <a:r>
              <a:rPr lang="en-US" dirty="0"/>
              <a:t>EEG studies, should be at lest 100 ohms or less and no more than 5 </a:t>
            </a:r>
            <a:r>
              <a:rPr lang="en-US" dirty="0" err="1"/>
              <a:t>kohm</a:t>
            </a:r>
            <a:r>
              <a:rPr lang="en-US" dirty="0"/>
              <a:t>.</a:t>
            </a:r>
            <a:endParaRPr lang="en-IN" dirty="0"/>
          </a:p>
        </p:txBody>
      </p:sp>
      <p:pic>
        <p:nvPicPr>
          <p:cNvPr id="3074" name="Picture 2">
            <a:extLst>
              <a:ext uri="{FF2B5EF4-FFF2-40B4-BE49-F238E27FC236}">
                <a16:creationId xmlns:a16="http://schemas.microsoft.com/office/drawing/2014/main" id="{BFD720B6-8BBB-491F-9727-97EE8ABCC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6200" y="476672"/>
            <a:ext cx="3900313" cy="49685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976B72E-D88B-4ED4-97FC-47865ECD88C4}"/>
              </a:ext>
            </a:extLst>
          </p:cNvPr>
          <p:cNvSpPr txBox="1"/>
          <p:nvPr/>
        </p:nvSpPr>
        <p:spPr>
          <a:xfrm>
            <a:off x="7698456" y="5487237"/>
            <a:ext cx="4295800" cy="1015663"/>
          </a:xfrm>
          <a:prstGeom prst="rect">
            <a:avLst/>
          </a:prstGeom>
          <a:noFill/>
        </p:spPr>
        <p:txBody>
          <a:bodyPr wrap="square">
            <a:spAutoFit/>
          </a:bodyPr>
          <a:lstStyle/>
          <a:p>
            <a:pPr algn="ctr"/>
            <a:endParaRPr lang="en-US" sz="1200" b="0" i="0" dirty="0">
              <a:solidFill>
                <a:srgbClr val="000000"/>
              </a:solidFill>
              <a:effectLst/>
              <a:latin typeface="Arial" panose="020B0604020202020204" pitchFamily="34" charset="0"/>
            </a:endParaRPr>
          </a:p>
          <a:p>
            <a:pPr algn="ctr"/>
            <a:r>
              <a:rPr lang="en-US" sz="1200" dirty="0">
                <a:solidFill>
                  <a:srgbClr val="000000"/>
                </a:solidFill>
                <a:latin typeface="Arial" panose="020B0604020202020204" pitchFamily="34" charset="0"/>
              </a:rPr>
              <a:t>Fig: </a:t>
            </a:r>
            <a:r>
              <a:rPr lang="en-US" sz="1200" b="0" i="0" dirty="0">
                <a:solidFill>
                  <a:srgbClr val="000000"/>
                </a:solidFill>
                <a:effectLst/>
                <a:latin typeface="Arial" panose="020B0604020202020204" pitchFamily="34" charset="0"/>
              </a:rPr>
              <a:t>The electrolytic gel is injected into each cavity until a small amount comes out the hole in the mount. With a moderate amount of downward pressure, the syringe with a blunt needle is rapidly rocked back and forth.</a:t>
            </a:r>
            <a:endParaRPr lang="en-IN" sz="1200" dirty="0"/>
          </a:p>
        </p:txBody>
      </p:sp>
    </p:spTree>
    <p:extLst>
      <p:ext uri="{BB962C8B-B14F-4D97-AF65-F5344CB8AC3E}">
        <p14:creationId xmlns:p14="http://schemas.microsoft.com/office/powerpoint/2010/main" val="2204895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1384" y="1124744"/>
            <a:ext cx="9289032" cy="2806987"/>
          </a:xfrm>
          <a:prstGeom prst="rect">
            <a:avLst/>
          </a:prstGeom>
        </p:spPr>
        <p:txBody>
          <a:bodyPr wrap="square">
            <a:spAutoFit/>
          </a:bodyPr>
          <a:lstStyle/>
          <a:p>
            <a:pPr marL="342900" indent="-342900">
              <a:lnSpc>
                <a:spcPct val="150000"/>
              </a:lnSpc>
              <a:buClr>
                <a:srgbClr val="00B0F0"/>
              </a:buClr>
              <a:buFont typeface="Arial" pitchFamily="34" charset="0"/>
              <a:buChar char="•"/>
            </a:pPr>
            <a:r>
              <a:rPr lang="en-IN" sz="2000" dirty="0">
                <a:latin typeface="Times New Roman" pitchFamily="18" charset="0"/>
                <a:cs typeface="Times New Roman" pitchFamily="18" charset="0"/>
              </a:rPr>
              <a:t>The electrical artifacts that is not of cerebral origin.</a:t>
            </a:r>
          </a:p>
          <a:p>
            <a:pPr marL="342900" indent="-342900">
              <a:lnSpc>
                <a:spcPct val="150000"/>
              </a:lnSpc>
              <a:buClr>
                <a:srgbClr val="00B0F0"/>
              </a:buClr>
              <a:buFont typeface="Arial" pitchFamily="34" charset="0"/>
              <a:buChar char="•"/>
            </a:pPr>
            <a:r>
              <a:rPr lang="en-IN" sz="2000" dirty="0">
                <a:latin typeface="Times New Roman" pitchFamily="18" charset="0"/>
                <a:cs typeface="Times New Roman" pitchFamily="18" charset="0"/>
              </a:rPr>
              <a:t>Anything that is NOT of cerebral origin is termed as </a:t>
            </a:r>
            <a:r>
              <a:rPr lang="en-IN" sz="2000" b="1" dirty="0">
                <a:solidFill>
                  <a:srgbClr val="C00000"/>
                </a:solidFill>
                <a:latin typeface="Times New Roman" pitchFamily="18" charset="0"/>
                <a:cs typeface="Times New Roman" pitchFamily="18" charset="0"/>
              </a:rPr>
              <a:t>ARTIFACT</a:t>
            </a:r>
          </a:p>
          <a:p>
            <a:pPr marL="342900" indent="-342900">
              <a:lnSpc>
                <a:spcPct val="150000"/>
              </a:lnSpc>
              <a:buClr>
                <a:srgbClr val="00B0F0"/>
              </a:buClr>
              <a:buFont typeface="Arial" pitchFamily="34" charset="0"/>
              <a:buChar char="•"/>
            </a:pPr>
            <a:r>
              <a:rPr lang="en-IN" sz="2000" dirty="0">
                <a:latin typeface="Times New Roman" pitchFamily="18" charset="0"/>
                <a:cs typeface="Times New Roman" pitchFamily="18" charset="0"/>
              </a:rPr>
              <a:t>Physiological and Electrophysiological artifacts.</a:t>
            </a:r>
          </a:p>
          <a:p>
            <a:pPr marL="342900" indent="-342900">
              <a:lnSpc>
                <a:spcPct val="150000"/>
              </a:lnSpc>
              <a:buClr>
                <a:srgbClr val="00B0F0"/>
              </a:buClr>
              <a:buFont typeface="Arial" pitchFamily="34" charset="0"/>
              <a:buChar char="•"/>
            </a:pPr>
            <a:r>
              <a:rPr lang="en-IN" sz="2000" dirty="0">
                <a:latin typeface="Times New Roman" pitchFamily="18" charset="0"/>
                <a:cs typeface="Times New Roman" pitchFamily="18" charset="0"/>
              </a:rPr>
              <a:t>Physiological – source (generated other than brain </a:t>
            </a:r>
            <a:r>
              <a:rPr lang="en-IN" sz="2000" dirty="0" err="1">
                <a:latin typeface="Times New Roman" pitchFamily="18" charset="0"/>
                <a:cs typeface="Times New Roman" pitchFamily="18" charset="0"/>
              </a:rPr>
              <a:t>ie</a:t>
            </a:r>
            <a:r>
              <a:rPr lang="en-IN" sz="2000" dirty="0">
                <a:latin typeface="Times New Roman" pitchFamily="18" charset="0"/>
                <a:cs typeface="Times New Roman" pitchFamily="18" charset="0"/>
              </a:rPr>
              <a:t>. Body)</a:t>
            </a:r>
          </a:p>
          <a:p>
            <a:pPr marL="342900" indent="-342900">
              <a:lnSpc>
                <a:spcPct val="150000"/>
              </a:lnSpc>
              <a:buClr>
                <a:srgbClr val="00B0F0"/>
              </a:buClr>
              <a:buFont typeface="Arial" pitchFamily="34" charset="0"/>
              <a:buChar char="•"/>
            </a:pPr>
            <a:r>
              <a:rPr lang="en-IN" sz="2000" dirty="0">
                <a:latin typeface="Times New Roman" pitchFamily="18" charset="0"/>
                <a:cs typeface="Times New Roman" pitchFamily="18" charset="0"/>
              </a:rPr>
              <a:t>Electrophysiological – arise outside the body - equipment and environment</a:t>
            </a:r>
          </a:p>
          <a:p>
            <a:pPr marL="342900" indent="-342900">
              <a:lnSpc>
                <a:spcPct val="150000"/>
              </a:lnSpc>
              <a:buClr>
                <a:srgbClr val="00B0F0"/>
              </a:buClr>
              <a:buFont typeface="Arial" pitchFamily="34" charset="0"/>
              <a:buChar char="•"/>
            </a:pPr>
            <a:r>
              <a:rPr lang="en-GB" sz="2000" dirty="0">
                <a:latin typeface="Times New Roman" pitchFamily="18" charset="0"/>
                <a:cs typeface="Times New Roman" pitchFamily="18" charset="0"/>
              </a:rPr>
              <a:t>Some readily distinguished, others closely resemble cerebral activity.</a:t>
            </a:r>
          </a:p>
        </p:txBody>
      </p:sp>
      <p:sp>
        <p:nvSpPr>
          <p:cNvPr id="5" name="Title 1"/>
          <p:cNvSpPr>
            <a:spLocks noGrp="1"/>
          </p:cNvSpPr>
          <p:nvPr>
            <p:ph type="title"/>
          </p:nvPr>
        </p:nvSpPr>
        <p:spPr>
          <a:xfrm>
            <a:off x="335360" y="116632"/>
            <a:ext cx="8866441" cy="524810"/>
          </a:xfrm>
        </p:spPr>
        <p:txBody>
          <a:bodyPr>
            <a:normAutofit/>
          </a:bodyPr>
          <a:lstStyle/>
          <a:p>
            <a:r>
              <a:rPr lang="en-IN" sz="2400" b="1" dirty="0">
                <a:solidFill>
                  <a:srgbClr val="00B0F0"/>
                </a:solidFill>
              </a:rPr>
              <a:t>EEG Artifacts</a:t>
            </a:r>
          </a:p>
        </p:txBody>
      </p:sp>
    </p:spTree>
    <p:extLst>
      <p:ext uri="{BB962C8B-B14F-4D97-AF65-F5344CB8AC3E}">
        <p14:creationId xmlns:p14="http://schemas.microsoft.com/office/powerpoint/2010/main" val="699667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15693-CFC6-A342-9E60-B763D8E743F1}"/>
              </a:ext>
            </a:extLst>
          </p:cNvPr>
          <p:cNvSpPr>
            <a:spLocks noGrp="1"/>
          </p:cNvSpPr>
          <p:nvPr>
            <p:ph type="title"/>
          </p:nvPr>
        </p:nvSpPr>
        <p:spPr>
          <a:xfrm>
            <a:off x="358919" y="260648"/>
            <a:ext cx="10515600" cy="1325563"/>
          </a:xfrm>
        </p:spPr>
        <p:txBody>
          <a:bodyPr/>
          <a:lstStyle/>
          <a:p>
            <a:r>
              <a:rPr lang="en-US" altLang="en-US" dirty="0">
                <a:solidFill>
                  <a:srgbClr val="00B0F0"/>
                </a:solidFill>
              </a:rPr>
              <a:t>Principles to discriminate artifacts from EEG signals</a:t>
            </a:r>
            <a:endParaRPr lang="en-US" dirty="0">
              <a:solidFill>
                <a:srgbClr val="00B0F0"/>
              </a:solidFill>
            </a:endParaRPr>
          </a:p>
        </p:txBody>
      </p:sp>
      <p:sp>
        <p:nvSpPr>
          <p:cNvPr id="4" name="Rectangle 1">
            <a:extLst>
              <a:ext uri="{FF2B5EF4-FFF2-40B4-BE49-F238E27FC236}">
                <a16:creationId xmlns:a16="http://schemas.microsoft.com/office/drawing/2014/main" id="{CAB15D68-5166-524C-BAD8-3E79B8E6B262}"/>
              </a:ext>
            </a:extLst>
          </p:cNvPr>
          <p:cNvSpPr>
            <a:spLocks noChangeArrowheads="1"/>
          </p:cNvSpPr>
          <p:nvPr/>
        </p:nvSpPr>
        <p:spPr bwMode="auto">
          <a:xfrm>
            <a:off x="263352" y="1613992"/>
            <a:ext cx="11104322"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effectLst/>
                <a:latin typeface="Arial" panose="020B0604020202020204" pitchFamily="34" charset="0"/>
              </a:rPr>
              <a:t>  </a:t>
            </a:r>
            <a:r>
              <a:rPr kumimoji="0" lang="en-US" altLang="en-US" sz="100" b="0" i="0" u="none" strike="noStrike" cap="none" normalizeH="0" baseline="0" dirty="0">
                <a:ln>
                  <a:noFill/>
                </a:ln>
                <a:effectLst/>
                <a:latin typeface="Arial" panose="020B0604020202020204" pitchFamily="34" charset="0"/>
              </a:rPr>
              <a:t> </a:t>
            </a:r>
            <a:endParaRPr kumimoji="0" lang="en-US" altLang="en-US" sz="1800" b="0" i="0" u="none" strike="noStrike" cap="none" normalizeH="0" baseline="0" dirty="0">
              <a:ln>
                <a:noFill/>
              </a:ln>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itchFamily="2" charset="2"/>
              <a:buChar char="§"/>
              <a:tabLst/>
            </a:pPr>
            <a:r>
              <a:rPr kumimoji="0" lang="en-US" altLang="en-US" sz="2000" b="0" i="0" u="none" strike="noStrike" cap="none" normalizeH="0" baseline="0" dirty="0">
                <a:ln>
                  <a:noFill/>
                </a:ln>
                <a:effectLst/>
                <a:latin typeface="ArialMT"/>
              </a:rPr>
              <a:t>Physiological activity has a logical topographic field of distribution with an excepted fall of the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effectLst/>
                <a:latin typeface="ArialMT"/>
              </a:rPr>
              <a:t>voltage potentials </a:t>
            </a:r>
          </a:p>
          <a:p>
            <a:pPr marR="0" lvl="0" algn="l" defTabSz="914400" rtl="0" eaLnBrk="0" fontAlgn="base" latinLnBrk="0" hangingPunct="0">
              <a:lnSpc>
                <a:spcPct val="100000"/>
              </a:lnSpc>
              <a:spcBef>
                <a:spcPct val="0"/>
              </a:spcBef>
              <a:spcAft>
                <a:spcPct val="0"/>
              </a:spcAft>
              <a:buClrTx/>
              <a:buSzTx/>
              <a:tabLst/>
            </a:pPr>
            <a:endParaRPr kumimoji="0" lang="en-US" altLang="en-US" sz="10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effectLst/>
                <a:latin typeface="Wingdings" pitchFamily="2" charset="2"/>
              </a:rPr>
              <a:t> </a:t>
            </a:r>
            <a:r>
              <a:rPr kumimoji="0" lang="en-US" altLang="en-US" sz="2000" b="0" i="0" u="none" strike="noStrike" cap="none" normalizeH="0" baseline="0" dirty="0">
                <a:ln>
                  <a:noFill/>
                </a:ln>
                <a:effectLst/>
                <a:latin typeface="ArialMT"/>
              </a:rPr>
              <a:t>Artifact have an illogical distribution that defies the principles of localization </a:t>
            </a: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295407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B0B4A-BFDA-5948-B8F7-75D8A40678EF}"/>
              </a:ext>
            </a:extLst>
          </p:cNvPr>
          <p:cNvSpPr>
            <a:spLocks noGrp="1"/>
          </p:cNvSpPr>
          <p:nvPr>
            <p:ph type="title"/>
          </p:nvPr>
        </p:nvSpPr>
        <p:spPr>
          <a:xfrm>
            <a:off x="407368" y="476672"/>
            <a:ext cx="10515600" cy="975643"/>
          </a:xfrm>
        </p:spPr>
        <p:txBody>
          <a:bodyPr>
            <a:normAutofit fontScale="90000"/>
          </a:bodyPr>
          <a:lstStyle/>
          <a:p>
            <a:br>
              <a:rPr lang="en-IN" dirty="0">
                <a:solidFill>
                  <a:srgbClr val="00B0F0"/>
                </a:solidFill>
              </a:rPr>
            </a:br>
            <a:r>
              <a:rPr lang="en-IN" dirty="0">
                <a:solidFill>
                  <a:srgbClr val="00B0F0"/>
                </a:solidFill>
              </a:rPr>
              <a:t>KEY TO AN ARTIFACT FREE RECORDING </a:t>
            </a:r>
            <a:br>
              <a:rPr lang="en-IN" dirty="0">
                <a:solidFill>
                  <a:srgbClr val="00B0F0"/>
                </a:solidFill>
              </a:rPr>
            </a:br>
            <a:endParaRPr lang="en-US" dirty="0">
              <a:solidFill>
                <a:srgbClr val="00B0F0"/>
              </a:solidFill>
            </a:endParaRPr>
          </a:p>
        </p:txBody>
      </p:sp>
      <p:sp>
        <p:nvSpPr>
          <p:cNvPr id="3" name="Content Placeholder 2">
            <a:extLst>
              <a:ext uri="{FF2B5EF4-FFF2-40B4-BE49-F238E27FC236}">
                <a16:creationId xmlns:a16="http://schemas.microsoft.com/office/drawing/2014/main" id="{B713B887-97EC-CA4D-86B0-6C1811AF5E13}"/>
              </a:ext>
            </a:extLst>
          </p:cNvPr>
          <p:cNvSpPr>
            <a:spLocks noGrp="1"/>
          </p:cNvSpPr>
          <p:nvPr>
            <p:ph idx="1"/>
          </p:nvPr>
        </p:nvSpPr>
        <p:spPr/>
        <p:txBody>
          <a:bodyPr/>
          <a:lstStyle/>
          <a:p>
            <a:r>
              <a:rPr lang="en-IN" dirty="0"/>
              <a:t>Good, clean preparation</a:t>
            </a:r>
          </a:p>
          <a:p>
            <a:r>
              <a:rPr lang="en-IN" dirty="0"/>
              <a:t>Good hook-up, neatly bundled electrodes</a:t>
            </a:r>
          </a:p>
          <a:p>
            <a:r>
              <a:rPr lang="en-IN" dirty="0"/>
              <a:t>Place jack-box close to patients head</a:t>
            </a:r>
          </a:p>
          <a:p>
            <a:r>
              <a:rPr lang="en-IN" dirty="0"/>
              <a:t>Keep the subject cool, not cold</a:t>
            </a:r>
          </a:p>
          <a:p>
            <a:r>
              <a:rPr lang="en-IN" dirty="0"/>
              <a:t>Unplug all electrical items close to patient, i.e. bed, radio, fan, etc. </a:t>
            </a:r>
          </a:p>
          <a:p>
            <a:endParaRPr lang="en-US" dirty="0"/>
          </a:p>
        </p:txBody>
      </p:sp>
    </p:spTree>
    <p:extLst>
      <p:ext uri="{BB962C8B-B14F-4D97-AF65-F5344CB8AC3E}">
        <p14:creationId xmlns:p14="http://schemas.microsoft.com/office/powerpoint/2010/main" val="20366831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7|13.4|15.9|32.5"/>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813</TotalTime>
  <Words>988</Words>
  <Application>Microsoft Office PowerPoint</Application>
  <PresentationFormat>Widescreen</PresentationFormat>
  <Paragraphs>169</Paragraphs>
  <Slides>18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ArialMT</vt:lpstr>
      <vt:lpstr>Calibri</vt:lpstr>
      <vt:lpstr>Calibri Light</vt:lpstr>
      <vt:lpstr>Gill Sans MT</vt:lpstr>
      <vt:lpstr>Times New Roman</vt:lpstr>
      <vt:lpstr>Wingdings</vt:lpstr>
      <vt:lpstr>Office Theme</vt:lpstr>
      <vt:lpstr>EEG Artifacts</vt:lpstr>
      <vt:lpstr>PowerPoint Presentation</vt:lpstr>
      <vt:lpstr>PowerPoint Presentation</vt:lpstr>
      <vt:lpstr>Recording the EEG</vt:lpstr>
      <vt:lpstr>Recording the EEG</vt:lpstr>
      <vt:lpstr>Recording the EEG</vt:lpstr>
      <vt:lpstr>EEG Artifacts</vt:lpstr>
      <vt:lpstr>Principles to discriminate artifacts from EEG signals</vt:lpstr>
      <vt:lpstr> KEY TO AN ARTIFACT FREE RECORDING  </vt:lpstr>
      <vt:lpstr>EEG Artifacts</vt:lpstr>
      <vt:lpstr>PowerPoint Presentation</vt:lpstr>
      <vt:lpstr>Ocular Artifacts</vt:lpstr>
      <vt:lpstr>Cardiac Artifacts</vt:lpstr>
      <vt:lpstr>Muscle Artifacts</vt:lpstr>
      <vt:lpstr>Electrode and Equipment Artifacts</vt:lpstr>
      <vt:lpstr>Electrode and Equipment Artifacts</vt:lpstr>
      <vt:lpstr>Electrode and Equipment Artifacts</vt:lpstr>
      <vt:lpstr>PowerPoint Presentation</vt:lpstr>
    </vt:vector>
  </TitlesOfParts>
  <Manager/>
  <Company>Microsoft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EEG Artifacts </dc:title>
  <dc:subject/>
  <dc:creator>Sreeja</dc:creator>
  <cp:keywords/>
  <dc:description/>
  <cp:lastModifiedBy>Dr.Annushree Bablani</cp:lastModifiedBy>
  <cp:revision>43</cp:revision>
  <dcterms:created xsi:type="dcterms:W3CDTF">2016-09-07T04:37:41Z</dcterms:created>
  <dcterms:modified xsi:type="dcterms:W3CDTF">2022-02-10T06:10:13Z</dcterms:modified>
  <cp:category/>
</cp:coreProperties>
</file>